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5122525" cy="21386800"/>
  <p:notesSz cx="6858000" cy="9144000"/>
  <p:defaultTextStyle>
    <a:defPPr>
      <a:defRPr lang="en-US"/>
    </a:defPPr>
    <a:lvl1pPr marL="0" algn="l" defTabSz="2086204" rtl="0" eaLnBrk="1" latinLnBrk="0" hangingPunct="1">
      <a:defRPr sz="4100" kern="1200">
        <a:solidFill>
          <a:schemeClr val="tx1"/>
        </a:solidFill>
        <a:latin typeface="+mn-lt"/>
        <a:ea typeface="+mn-ea"/>
        <a:cs typeface="+mn-cs"/>
      </a:defRPr>
    </a:lvl1pPr>
    <a:lvl2pPr marL="1043102" algn="l" defTabSz="2086204" rtl="0" eaLnBrk="1" latinLnBrk="0" hangingPunct="1">
      <a:defRPr sz="4100" kern="1200">
        <a:solidFill>
          <a:schemeClr val="tx1"/>
        </a:solidFill>
        <a:latin typeface="+mn-lt"/>
        <a:ea typeface="+mn-ea"/>
        <a:cs typeface="+mn-cs"/>
      </a:defRPr>
    </a:lvl2pPr>
    <a:lvl3pPr marL="2086204" algn="l" defTabSz="2086204" rtl="0" eaLnBrk="1" latinLnBrk="0" hangingPunct="1">
      <a:defRPr sz="4100" kern="1200">
        <a:solidFill>
          <a:schemeClr val="tx1"/>
        </a:solidFill>
        <a:latin typeface="+mn-lt"/>
        <a:ea typeface="+mn-ea"/>
        <a:cs typeface="+mn-cs"/>
      </a:defRPr>
    </a:lvl3pPr>
    <a:lvl4pPr marL="3129305" algn="l" defTabSz="2086204" rtl="0" eaLnBrk="1" latinLnBrk="0" hangingPunct="1">
      <a:defRPr sz="4100" kern="1200">
        <a:solidFill>
          <a:schemeClr val="tx1"/>
        </a:solidFill>
        <a:latin typeface="+mn-lt"/>
        <a:ea typeface="+mn-ea"/>
        <a:cs typeface="+mn-cs"/>
      </a:defRPr>
    </a:lvl4pPr>
    <a:lvl5pPr marL="4172407" algn="l" defTabSz="2086204" rtl="0" eaLnBrk="1" latinLnBrk="0" hangingPunct="1">
      <a:defRPr sz="4100" kern="1200">
        <a:solidFill>
          <a:schemeClr val="tx1"/>
        </a:solidFill>
        <a:latin typeface="+mn-lt"/>
        <a:ea typeface="+mn-ea"/>
        <a:cs typeface="+mn-cs"/>
      </a:defRPr>
    </a:lvl5pPr>
    <a:lvl6pPr marL="5215509" algn="l" defTabSz="2086204" rtl="0" eaLnBrk="1" latinLnBrk="0" hangingPunct="1">
      <a:defRPr sz="4100" kern="1200">
        <a:solidFill>
          <a:schemeClr val="tx1"/>
        </a:solidFill>
        <a:latin typeface="+mn-lt"/>
        <a:ea typeface="+mn-ea"/>
        <a:cs typeface="+mn-cs"/>
      </a:defRPr>
    </a:lvl6pPr>
    <a:lvl7pPr marL="6258611" algn="l" defTabSz="2086204" rtl="0" eaLnBrk="1" latinLnBrk="0" hangingPunct="1">
      <a:defRPr sz="4100" kern="1200">
        <a:solidFill>
          <a:schemeClr val="tx1"/>
        </a:solidFill>
        <a:latin typeface="+mn-lt"/>
        <a:ea typeface="+mn-ea"/>
        <a:cs typeface="+mn-cs"/>
      </a:defRPr>
    </a:lvl7pPr>
    <a:lvl8pPr marL="7301713" algn="l" defTabSz="2086204" rtl="0" eaLnBrk="1" latinLnBrk="0" hangingPunct="1">
      <a:defRPr sz="4100" kern="1200">
        <a:solidFill>
          <a:schemeClr val="tx1"/>
        </a:solidFill>
        <a:latin typeface="+mn-lt"/>
        <a:ea typeface="+mn-ea"/>
        <a:cs typeface="+mn-cs"/>
      </a:defRPr>
    </a:lvl8pPr>
    <a:lvl9pPr marL="8344814" algn="l" defTabSz="2086204" rtl="0" eaLnBrk="1" latinLnBrk="0" hangingPunct="1">
      <a:defRPr sz="4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7143" autoAdjust="0"/>
  </p:normalViewPr>
  <p:slideViewPr>
    <p:cSldViewPr>
      <p:cViewPr>
        <p:scale>
          <a:sx n="30" d="100"/>
          <a:sy n="30" d="100"/>
        </p:scale>
        <p:origin x="-1734" y="60"/>
      </p:cViewPr>
      <p:guideLst>
        <p:guide orient="horz" pos="6736"/>
        <p:guide pos="476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190" y="6643771"/>
            <a:ext cx="12854146" cy="4584300"/>
          </a:xfrm>
        </p:spPr>
        <p:txBody>
          <a:bodyPr/>
          <a:lstStyle/>
          <a:p>
            <a:r>
              <a:rPr lang="en-US" smtClean="0"/>
              <a:t>Click to edit Master title style</a:t>
            </a:r>
            <a:endParaRPr lang="en-GB"/>
          </a:p>
        </p:txBody>
      </p:sp>
      <p:sp>
        <p:nvSpPr>
          <p:cNvPr id="3" name="Subtitle 2"/>
          <p:cNvSpPr>
            <a:spLocks noGrp="1"/>
          </p:cNvSpPr>
          <p:nvPr>
            <p:ph type="subTitle" idx="1"/>
          </p:nvPr>
        </p:nvSpPr>
        <p:spPr>
          <a:xfrm>
            <a:off x="2268379" y="12119186"/>
            <a:ext cx="10585768" cy="5465516"/>
          </a:xfrm>
        </p:spPr>
        <p:txBody>
          <a:bodyPr/>
          <a:lstStyle>
            <a:lvl1pPr marL="0" indent="0" algn="ctr">
              <a:buNone/>
              <a:defRPr>
                <a:solidFill>
                  <a:schemeClr val="tx1">
                    <a:tint val="75000"/>
                  </a:schemeClr>
                </a:solidFill>
              </a:defRPr>
            </a:lvl1pPr>
            <a:lvl2pPr marL="1043102" indent="0" algn="ctr">
              <a:buNone/>
              <a:defRPr>
                <a:solidFill>
                  <a:schemeClr val="tx1">
                    <a:tint val="75000"/>
                  </a:schemeClr>
                </a:solidFill>
              </a:defRPr>
            </a:lvl2pPr>
            <a:lvl3pPr marL="2086204" indent="0" algn="ctr">
              <a:buNone/>
              <a:defRPr>
                <a:solidFill>
                  <a:schemeClr val="tx1">
                    <a:tint val="75000"/>
                  </a:schemeClr>
                </a:solidFill>
              </a:defRPr>
            </a:lvl3pPr>
            <a:lvl4pPr marL="3129305" indent="0" algn="ctr">
              <a:buNone/>
              <a:defRPr>
                <a:solidFill>
                  <a:schemeClr val="tx1">
                    <a:tint val="75000"/>
                  </a:schemeClr>
                </a:solidFill>
              </a:defRPr>
            </a:lvl4pPr>
            <a:lvl5pPr marL="4172407" indent="0" algn="ctr">
              <a:buNone/>
              <a:defRPr>
                <a:solidFill>
                  <a:schemeClr val="tx1">
                    <a:tint val="75000"/>
                  </a:schemeClr>
                </a:solidFill>
              </a:defRPr>
            </a:lvl5pPr>
            <a:lvl6pPr marL="5215509" indent="0" algn="ctr">
              <a:buNone/>
              <a:defRPr>
                <a:solidFill>
                  <a:schemeClr val="tx1">
                    <a:tint val="75000"/>
                  </a:schemeClr>
                </a:solidFill>
              </a:defRPr>
            </a:lvl6pPr>
            <a:lvl7pPr marL="6258611" indent="0" algn="ctr">
              <a:buNone/>
              <a:defRPr>
                <a:solidFill>
                  <a:schemeClr val="tx1">
                    <a:tint val="75000"/>
                  </a:schemeClr>
                </a:solidFill>
              </a:defRPr>
            </a:lvl7pPr>
            <a:lvl8pPr marL="7301713" indent="0" algn="ctr">
              <a:buNone/>
              <a:defRPr>
                <a:solidFill>
                  <a:schemeClr val="tx1">
                    <a:tint val="75000"/>
                  </a:schemeClr>
                </a:solidFill>
              </a:defRPr>
            </a:lvl8pPr>
            <a:lvl9pPr marL="8344814"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37EE69-F223-4BCA-B17E-EC44D72C1E90}" type="datetimeFigureOut">
              <a:rPr lang="en-GB" smtClean="0"/>
              <a:t>30/06/2012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104436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37EE69-F223-4BCA-B17E-EC44D72C1E90}" type="datetimeFigureOut">
              <a:rPr lang="en-GB" smtClean="0"/>
              <a:t>30/06/2012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13103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3831" y="856465"/>
            <a:ext cx="3402568" cy="1824808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6126" y="856465"/>
            <a:ext cx="9955662" cy="182480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37EE69-F223-4BCA-B17E-EC44D72C1E90}" type="datetimeFigureOut">
              <a:rPr lang="en-GB" smtClean="0"/>
              <a:t>30/06/2012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40349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37EE69-F223-4BCA-B17E-EC44D72C1E90}" type="datetimeFigureOut">
              <a:rPr lang="en-GB" smtClean="0"/>
              <a:t>30/06/2012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276075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575" y="13743001"/>
            <a:ext cx="12854146" cy="4247656"/>
          </a:xfrm>
        </p:spPr>
        <p:txBody>
          <a:bodyPr anchor="t"/>
          <a:lstStyle>
            <a:lvl1pPr algn="l">
              <a:defRPr sz="9100" b="1" cap="all"/>
            </a:lvl1pPr>
          </a:lstStyle>
          <a:p>
            <a:r>
              <a:rPr lang="en-US" smtClean="0"/>
              <a:t>Click to edit Master title style</a:t>
            </a:r>
            <a:endParaRPr lang="en-GB"/>
          </a:p>
        </p:txBody>
      </p:sp>
      <p:sp>
        <p:nvSpPr>
          <p:cNvPr id="3" name="Text Placeholder 2"/>
          <p:cNvSpPr>
            <a:spLocks noGrp="1"/>
          </p:cNvSpPr>
          <p:nvPr>
            <p:ph type="body" idx="1"/>
          </p:nvPr>
        </p:nvSpPr>
        <p:spPr>
          <a:xfrm>
            <a:off x="1194575" y="9064640"/>
            <a:ext cx="12854146" cy="4678361"/>
          </a:xfrm>
        </p:spPr>
        <p:txBody>
          <a:bodyPr anchor="b"/>
          <a:lstStyle>
            <a:lvl1pPr marL="0" indent="0">
              <a:buNone/>
              <a:defRPr sz="4600">
                <a:solidFill>
                  <a:schemeClr val="tx1">
                    <a:tint val="75000"/>
                  </a:schemeClr>
                </a:solidFill>
              </a:defRPr>
            </a:lvl1pPr>
            <a:lvl2pPr marL="1043102" indent="0">
              <a:buNone/>
              <a:defRPr sz="4100">
                <a:solidFill>
                  <a:schemeClr val="tx1">
                    <a:tint val="75000"/>
                  </a:schemeClr>
                </a:solidFill>
              </a:defRPr>
            </a:lvl2pPr>
            <a:lvl3pPr marL="2086204" indent="0">
              <a:buNone/>
              <a:defRPr sz="3700">
                <a:solidFill>
                  <a:schemeClr val="tx1">
                    <a:tint val="75000"/>
                  </a:schemeClr>
                </a:solidFill>
              </a:defRPr>
            </a:lvl3pPr>
            <a:lvl4pPr marL="3129305" indent="0">
              <a:buNone/>
              <a:defRPr sz="3200">
                <a:solidFill>
                  <a:schemeClr val="tx1">
                    <a:tint val="75000"/>
                  </a:schemeClr>
                </a:solidFill>
              </a:defRPr>
            </a:lvl4pPr>
            <a:lvl5pPr marL="4172407" indent="0">
              <a:buNone/>
              <a:defRPr sz="3200">
                <a:solidFill>
                  <a:schemeClr val="tx1">
                    <a:tint val="75000"/>
                  </a:schemeClr>
                </a:solidFill>
              </a:defRPr>
            </a:lvl5pPr>
            <a:lvl6pPr marL="5215509" indent="0">
              <a:buNone/>
              <a:defRPr sz="3200">
                <a:solidFill>
                  <a:schemeClr val="tx1">
                    <a:tint val="75000"/>
                  </a:schemeClr>
                </a:solidFill>
              </a:defRPr>
            </a:lvl6pPr>
            <a:lvl7pPr marL="6258611" indent="0">
              <a:buNone/>
              <a:defRPr sz="3200">
                <a:solidFill>
                  <a:schemeClr val="tx1">
                    <a:tint val="75000"/>
                  </a:schemeClr>
                </a:solidFill>
              </a:defRPr>
            </a:lvl7pPr>
            <a:lvl8pPr marL="7301713" indent="0">
              <a:buNone/>
              <a:defRPr sz="3200">
                <a:solidFill>
                  <a:schemeClr val="tx1">
                    <a:tint val="75000"/>
                  </a:schemeClr>
                </a:solidFill>
              </a:defRPr>
            </a:lvl8pPr>
            <a:lvl9pPr marL="8344814" indent="0">
              <a:buNone/>
              <a:defRPr sz="3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37EE69-F223-4BCA-B17E-EC44D72C1E90}" type="datetimeFigureOut">
              <a:rPr lang="en-GB" smtClean="0"/>
              <a:t>30/06/2012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96516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6126" y="4990255"/>
            <a:ext cx="6679115" cy="14114299"/>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687284" y="4990255"/>
            <a:ext cx="6679115" cy="14114299"/>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37EE69-F223-4BCA-B17E-EC44D72C1E90}" type="datetimeFigureOut">
              <a:rPr lang="en-GB" smtClean="0"/>
              <a:t>30/06/2012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342982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756126" y="4787278"/>
            <a:ext cx="6681741" cy="1995110"/>
          </a:xfrm>
        </p:spPr>
        <p:txBody>
          <a:bodyPr anchor="b"/>
          <a:lstStyle>
            <a:lvl1pPr marL="0" indent="0">
              <a:buNone/>
              <a:defRPr sz="5500" b="1"/>
            </a:lvl1pPr>
            <a:lvl2pPr marL="1043102" indent="0">
              <a:buNone/>
              <a:defRPr sz="4600" b="1"/>
            </a:lvl2pPr>
            <a:lvl3pPr marL="2086204" indent="0">
              <a:buNone/>
              <a:defRPr sz="4100" b="1"/>
            </a:lvl3pPr>
            <a:lvl4pPr marL="3129305" indent="0">
              <a:buNone/>
              <a:defRPr sz="3700" b="1"/>
            </a:lvl4pPr>
            <a:lvl5pPr marL="4172407" indent="0">
              <a:buNone/>
              <a:defRPr sz="3700" b="1"/>
            </a:lvl5pPr>
            <a:lvl6pPr marL="5215509" indent="0">
              <a:buNone/>
              <a:defRPr sz="3700" b="1"/>
            </a:lvl6pPr>
            <a:lvl7pPr marL="6258611" indent="0">
              <a:buNone/>
              <a:defRPr sz="3700" b="1"/>
            </a:lvl7pPr>
            <a:lvl8pPr marL="7301713" indent="0">
              <a:buNone/>
              <a:defRPr sz="3700" b="1"/>
            </a:lvl8pPr>
            <a:lvl9pPr marL="8344814" indent="0">
              <a:buNone/>
              <a:defRPr sz="3700" b="1"/>
            </a:lvl9pPr>
          </a:lstStyle>
          <a:p>
            <a:pPr lvl="0"/>
            <a:r>
              <a:rPr lang="en-US" smtClean="0"/>
              <a:t>Click to edit Master text styles</a:t>
            </a:r>
          </a:p>
        </p:txBody>
      </p:sp>
      <p:sp>
        <p:nvSpPr>
          <p:cNvPr id="4" name="Content Placeholder 3"/>
          <p:cNvSpPr>
            <a:spLocks noGrp="1"/>
          </p:cNvSpPr>
          <p:nvPr>
            <p:ph sz="half" idx="2"/>
          </p:nvPr>
        </p:nvSpPr>
        <p:spPr>
          <a:xfrm>
            <a:off x="756126" y="6782388"/>
            <a:ext cx="6681741" cy="12322165"/>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682034" y="4787278"/>
            <a:ext cx="6684366" cy="1995110"/>
          </a:xfrm>
        </p:spPr>
        <p:txBody>
          <a:bodyPr anchor="b"/>
          <a:lstStyle>
            <a:lvl1pPr marL="0" indent="0">
              <a:buNone/>
              <a:defRPr sz="5500" b="1"/>
            </a:lvl1pPr>
            <a:lvl2pPr marL="1043102" indent="0">
              <a:buNone/>
              <a:defRPr sz="4600" b="1"/>
            </a:lvl2pPr>
            <a:lvl3pPr marL="2086204" indent="0">
              <a:buNone/>
              <a:defRPr sz="4100" b="1"/>
            </a:lvl3pPr>
            <a:lvl4pPr marL="3129305" indent="0">
              <a:buNone/>
              <a:defRPr sz="3700" b="1"/>
            </a:lvl4pPr>
            <a:lvl5pPr marL="4172407" indent="0">
              <a:buNone/>
              <a:defRPr sz="3700" b="1"/>
            </a:lvl5pPr>
            <a:lvl6pPr marL="5215509" indent="0">
              <a:buNone/>
              <a:defRPr sz="3700" b="1"/>
            </a:lvl6pPr>
            <a:lvl7pPr marL="6258611" indent="0">
              <a:buNone/>
              <a:defRPr sz="3700" b="1"/>
            </a:lvl7pPr>
            <a:lvl8pPr marL="7301713" indent="0">
              <a:buNone/>
              <a:defRPr sz="3700" b="1"/>
            </a:lvl8pPr>
            <a:lvl9pPr marL="8344814" indent="0">
              <a:buNone/>
              <a:defRPr sz="3700" b="1"/>
            </a:lvl9pPr>
          </a:lstStyle>
          <a:p>
            <a:pPr lvl="0"/>
            <a:r>
              <a:rPr lang="en-US" smtClean="0"/>
              <a:t>Click to edit Master text styles</a:t>
            </a:r>
          </a:p>
        </p:txBody>
      </p:sp>
      <p:sp>
        <p:nvSpPr>
          <p:cNvPr id="6" name="Content Placeholder 5"/>
          <p:cNvSpPr>
            <a:spLocks noGrp="1"/>
          </p:cNvSpPr>
          <p:nvPr>
            <p:ph sz="quarter" idx="4"/>
          </p:nvPr>
        </p:nvSpPr>
        <p:spPr>
          <a:xfrm>
            <a:off x="7682034" y="6782388"/>
            <a:ext cx="6684366" cy="12322165"/>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37EE69-F223-4BCA-B17E-EC44D72C1E90}" type="datetimeFigureOut">
              <a:rPr lang="en-GB" smtClean="0"/>
              <a:t>30/06/2012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191123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37EE69-F223-4BCA-B17E-EC44D72C1E90}" type="datetimeFigureOut">
              <a:rPr lang="en-GB" smtClean="0"/>
              <a:t>30/06/2012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144485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7EE69-F223-4BCA-B17E-EC44D72C1E90}" type="datetimeFigureOut">
              <a:rPr lang="en-GB" smtClean="0"/>
              <a:t>30/06/2012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220751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127" y="851512"/>
            <a:ext cx="4975207" cy="3623874"/>
          </a:xfrm>
        </p:spPr>
        <p:txBody>
          <a:bodyPr anchor="b"/>
          <a:lstStyle>
            <a:lvl1pPr algn="l">
              <a:defRPr sz="4600" b="1"/>
            </a:lvl1pPr>
          </a:lstStyle>
          <a:p>
            <a:r>
              <a:rPr lang="en-US" smtClean="0"/>
              <a:t>Click to edit Master title style</a:t>
            </a:r>
            <a:endParaRPr lang="en-GB"/>
          </a:p>
        </p:txBody>
      </p:sp>
      <p:sp>
        <p:nvSpPr>
          <p:cNvPr id="3" name="Content Placeholder 2"/>
          <p:cNvSpPr>
            <a:spLocks noGrp="1"/>
          </p:cNvSpPr>
          <p:nvPr>
            <p:ph idx="1"/>
          </p:nvPr>
        </p:nvSpPr>
        <p:spPr>
          <a:xfrm>
            <a:off x="5912487" y="851513"/>
            <a:ext cx="8453912" cy="18253041"/>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756127" y="4475387"/>
            <a:ext cx="4975207" cy="14629167"/>
          </a:xfrm>
        </p:spPr>
        <p:txBody>
          <a:bodyPr/>
          <a:lstStyle>
            <a:lvl1pPr marL="0" indent="0">
              <a:buNone/>
              <a:defRPr sz="3200"/>
            </a:lvl1pPr>
            <a:lvl2pPr marL="1043102" indent="0">
              <a:buNone/>
              <a:defRPr sz="2700"/>
            </a:lvl2pPr>
            <a:lvl3pPr marL="2086204" indent="0">
              <a:buNone/>
              <a:defRPr sz="2300"/>
            </a:lvl3pPr>
            <a:lvl4pPr marL="3129305" indent="0">
              <a:buNone/>
              <a:defRPr sz="2100"/>
            </a:lvl4pPr>
            <a:lvl5pPr marL="4172407" indent="0">
              <a:buNone/>
              <a:defRPr sz="2100"/>
            </a:lvl5pPr>
            <a:lvl6pPr marL="5215509" indent="0">
              <a:buNone/>
              <a:defRPr sz="2100"/>
            </a:lvl6pPr>
            <a:lvl7pPr marL="6258611" indent="0">
              <a:buNone/>
              <a:defRPr sz="2100"/>
            </a:lvl7pPr>
            <a:lvl8pPr marL="7301713" indent="0">
              <a:buNone/>
              <a:defRPr sz="2100"/>
            </a:lvl8pPr>
            <a:lvl9pPr marL="8344814"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7EE69-F223-4BCA-B17E-EC44D72C1E90}" type="datetimeFigureOut">
              <a:rPr lang="en-GB" smtClean="0"/>
              <a:t>30/06/2012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284340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4121" y="14970760"/>
            <a:ext cx="9073515" cy="1767383"/>
          </a:xfrm>
        </p:spPr>
        <p:txBody>
          <a:bodyPr anchor="b"/>
          <a:lstStyle>
            <a:lvl1pPr algn="l">
              <a:defRPr sz="4600" b="1"/>
            </a:lvl1pPr>
          </a:lstStyle>
          <a:p>
            <a:r>
              <a:rPr lang="en-US" smtClean="0"/>
              <a:t>Click to edit Master title style</a:t>
            </a:r>
            <a:endParaRPr lang="en-GB"/>
          </a:p>
        </p:txBody>
      </p:sp>
      <p:sp>
        <p:nvSpPr>
          <p:cNvPr id="3" name="Picture Placeholder 2"/>
          <p:cNvSpPr>
            <a:spLocks noGrp="1"/>
          </p:cNvSpPr>
          <p:nvPr>
            <p:ph type="pic" idx="1"/>
          </p:nvPr>
        </p:nvSpPr>
        <p:spPr>
          <a:xfrm>
            <a:off x="2964121" y="1910950"/>
            <a:ext cx="9073515" cy="12832080"/>
          </a:xfrm>
        </p:spPr>
        <p:txBody>
          <a:bodyPr/>
          <a:lstStyle>
            <a:lvl1pPr marL="0" indent="0">
              <a:buNone/>
              <a:defRPr sz="7300"/>
            </a:lvl1pPr>
            <a:lvl2pPr marL="1043102" indent="0">
              <a:buNone/>
              <a:defRPr sz="6400"/>
            </a:lvl2pPr>
            <a:lvl3pPr marL="2086204" indent="0">
              <a:buNone/>
              <a:defRPr sz="5500"/>
            </a:lvl3pPr>
            <a:lvl4pPr marL="3129305" indent="0">
              <a:buNone/>
              <a:defRPr sz="4600"/>
            </a:lvl4pPr>
            <a:lvl5pPr marL="4172407" indent="0">
              <a:buNone/>
              <a:defRPr sz="4600"/>
            </a:lvl5pPr>
            <a:lvl6pPr marL="5215509" indent="0">
              <a:buNone/>
              <a:defRPr sz="4600"/>
            </a:lvl6pPr>
            <a:lvl7pPr marL="6258611" indent="0">
              <a:buNone/>
              <a:defRPr sz="4600"/>
            </a:lvl7pPr>
            <a:lvl8pPr marL="7301713" indent="0">
              <a:buNone/>
              <a:defRPr sz="4600"/>
            </a:lvl8pPr>
            <a:lvl9pPr marL="8344814" indent="0">
              <a:buNone/>
              <a:defRPr sz="4600"/>
            </a:lvl9pPr>
          </a:lstStyle>
          <a:p>
            <a:endParaRPr lang="en-GB"/>
          </a:p>
        </p:txBody>
      </p:sp>
      <p:sp>
        <p:nvSpPr>
          <p:cNvPr id="4" name="Text Placeholder 3"/>
          <p:cNvSpPr>
            <a:spLocks noGrp="1"/>
          </p:cNvSpPr>
          <p:nvPr>
            <p:ph type="body" sz="half" idx="2"/>
          </p:nvPr>
        </p:nvSpPr>
        <p:spPr>
          <a:xfrm>
            <a:off x="2964121" y="16738143"/>
            <a:ext cx="9073515" cy="2509977"/>
          </a:xfrm>
        </p:spPr>
        <p:txBody>
          <a:bodyPr/>
          <a:lstStyle>
            <a:lvl1pPr marL="0" indent="0">
              <a:buNone/>
              <a:defRPr sz="3200"/>
            </a:lvl1pPr>
            <a:lvl2pPr marL="1043102" indent="0">
              <a:buNone/>
              <a:defRPr sz="2700"/>
            </a:lvl2pPr>
            <a:lvl3pPr marL="2086204" indent="0">
              <a:buNone/>
              <a:defRPr sz="2300"/>
            </a:lvl3pPr>
            <a:lvl4pPr marL="3129305" indent="0">
              <a:buNone/>
              <a:defRPr sz="2100"/>
            </a:lvl4pPr>
            <a:lvl5pPr marL="4172407" indent="0">
              <a:buNone/>
              <a:defRPr sz="2100"/>
            </a:lvl5pPr>
            <a:lvl6pPr marL="5215509" indent="0">
              <a:buNone/>
              <a:defRPr sz="2100"/>
            </a:lvl6pPr>
            <a:lvl7pPr marL="6258611" indent="0">
              <a:buNone/>
              <a:defRPr sz="2100"/>
            </a:lvl7pPr>
            <a:lvl8pPr marL="7301713" indent="0">
              <a:buNone/>
              <a:defRPr sz="2100"/>
            </a:lvl8pPr>
            <a:lvl9pPr marL="8344814"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7EE69-F223-4BCA-B17E-EC44D72C1E90}" type="datetimeFigureOut">
              <a:rPr lang="en-GB" smtClean="0"/>
              <a:t>30/06/2012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A9D4D-8F85-4D94-971F-C5B1B0842D07}" type="slidenum">
              <a:rPr lang="en-GB" smtClean="0"/>
              <a:t>‹#›</a:t>
            </a:fld>
            <a:endParaRPr lang="en-GB"/>
          </a:p>
        </p:txBody>
      </p:sp>
    </p:spTree>
    <p:extLst>
      <p:ext uri="{BB962C8B-B14F-4D97-AF65-F5344CB8AC3E}">
        <p14:creationId xmlns:p14="http://schemas.microsoft.com/office/powerpoint/2010/main" val="57496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126" y="856464"/>
            <a:ext cx="13610273" cy="3564467"/>
          </a:xfrm>
          <a:prstGeom prst="rect">
            <a:avLst/>
          </a:prstGeom>
        </p:spPr>
        <p:txBody>
          <a:bodyPr vert="horz" lIns="208620" tIns="104310" rIns="208620" bIns="10431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756126" y="4990255"/>
            <a:ext cx="13610273" cy="14114299"/>
          </a:xfrm>
          <a:prstGeom prst="rect">
            <a:avLst/>
          </a:prstGeom>
        </p:spPr>
        <p:txBody>
          <a:bodyPr vert="horz" lIns="208620" tIns="104310" rIns="208620" bIns="1043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756126" y="19822397"/>
            <a:ext cx="3528589" cy="1138649"/>
          </a:xfrm>
          <a:prstGeom prst="rect">
            <a:avLst/>
          </a:prstGeom>
        </p:spPr>
        <p:txBody>
          <a:bodyPr vert="horz" lIns="208620" tIns="104310" rIns="208620" bIns="104310" rtlCol="0" anchor="ctr"/>
          <a:lstStyle>
            <a:lvl1pPr algn="l">
              <a:defRPr sz="2700">
                <a:solidFill>
                  <a:schemeClr val="tx1">
                    <a:tint val="75000"/>
                  </a:schemeClr>
                </a:solidFill>
              </a:defRPr>
            </a:lvl1pPr>
          </a:lstStyle>
          <a:p>
            <a:fld id="{8037EE69-F223-4BCA-B17E-EC44D72C1E90}" type="datetimeFigureOut">
              <a:rPr lang="en-GB" smtClean="0"/>
              <a:t>30/06/2012</a:t>
            </a:fld>
            <a:endParaRPr lang="en-GB"/>
          </a:p>
        </p:txBody>
      </p:sp>
      <p:sp>
        <p:nvSpPr>
          <p:cNvPr id="5" name="Footer Placeholder 4"/>
          <p:cNvSpPr>
            <a:spLocks noGrp="1"/>
          </p:cNvSpPr>
          <p:nvPr>
            <p:ph type="ftr" sz="quarter" idx="3"/>
          </p:nvPr>
        </p:nvSpPr>
        <p:spPr>
          <a:xfrm>
            <a:off x="5166863" y="19822397"/>
            <a:ext cx="4788800" cy="1138649"/>
          </a:xfrm>
          <a:prstGeom prst="rect">
            <a:avLst/>
          </a:prstGeom>
        </p:spPr>
        <p:txBody>
          <a:bodyPr vert="horz" lIns="208620" tIns="104310" rIns="208620" bIns="104310" rtlCol="0" anchor="ctr"/>
          <a:lstStyle>
            <a:lvl1pPr algn="ctr">
              <a:defRPr sz="2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837810" y="19822397"/>
            <a:ext cx="3528589" cy="1138649"/>
          </a:xfrm>
          <a:prstGeom prst="rect">
            <a:avLst/>
          </a:prstGeom>
        </p:spPr>
        <p:txBody>
          <a:bodyPr vert="horz" lIns="208620" tIns="104310" rIns="208620" bIns="104310" rtlCol="0" anchor="ctr"/>
          <a:lstStyle>
            <a:lvl1pPr algn="r">
              <a:defRPr sz="2700">
                <a:solidFill>
                  <a:schemeClr val="tx1">
                    <a:tint val="75000"/>
                  </a:schemeClr>
                </a:solidFill>
              </a:defRPr>
            </a:lvl1pPr>
          </a:lstStyle>
          <a:p>
            <a:fld id="{20BA9D4D-8F85-4D94-971F-C5B1B0842D07}" type="slidenum">
              <a:rPr lang="en-GB" smtClean="0"/>
              <a:t>‹#›</a:t>
            </a:fld>
            <a:endParaRPr lang="en-GB"/>
          </a:p>
        </p:txBody>
      </p:sp>
    </p:spTree>
    <p:extLst>
      <p:ext uri="{BB962C8B-B14F-4D97-AF65-F5344CB8AC3E}">
        <p14:creationId xmlns:p14="http://schemas.microsoft.com/office/powerpoint/2010/main" val="20224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204" rtl="0" eaLnBrk="1" latinLnBrk="0" hangingPunct="1">
        <a:spcBef>
          <a:spcPct val="0"/>
        </a:spcBef>
        <a:buNone/>
        <a:defRPr sz="10000" kern="1200">
          <a:solidFill>
            <a:schemeClr val="tx1"/>
          </a:solidFill>
          <a:latin typeface="+mj-lt"/>
          <a:ea typeface="+mj-ea"/>
          <a:cs typeface="+mj-cs"/>
        </a:defRPr>
      </a:lvl1pPr>
    </p:titleStyle>
    <p:bodyStyle>
      <a:lvl1pPr marL="782326" indent="-782326" algn="l" defTabSz="2086204" rtl="0" eaLnBrk="1" latinLnBrk="0" hangingPunct="1">
        <a:spcBef>
          <a:spcPct val="20000"/>
        </a:spcBef>
        <a:buFont typeface="Arial" pitchFamily="34" charset="0"/>
        <a:buChar char="•"/>
        <a:defRPr sz="7300" kern="1200">
          <a:solidFill>
            <a:schemeClr val="tx1"/>
          </a:solidFill>
          <a:latin typeface="+mn-lt"/>
          <a:ea typeface="+mn-ea"/>
          <a:cs typeface="+mn-cs"/>
        </a:defRPr>
      </a:lvl1pPr>
      <a:lvl2pPr marL="1695040" indent="-651939" algn="l" defTabSz="2086204" rtl="0" eaLnBrk="1" latinLnBrk="0" hangingPunct="1">
        <a:spcBef>
          <a:spcPct val="20000"/>
        </a:spcBef>
        <a:buFont typeface="Arial" pitchFamily="34" charset="0"/>
        <a:buChar char="–"/>
        <a:defRPr sz="6400" kern="1200">
          <a:solidFill>
            <a:schemeClr val="tx1"/>
          </a:solidFill>
          <a:latin typeface="+mn-lt"/>
          <a:ea typeface="+mn-ea"/>
          <a:cs typeface="+mn-cs"/>
        </a:defRPr>
      </a:lvl2pPr>
      <a:lvl3pPr marL="2607755" indent="-521551" algn="l" defTabSz="2086204" rtl="0" eaLnBrk="1" latinLnBrk="0" hangingPunct="1">
        <a:spcBef>
          <a:spcPct val="20000"/>
        </a:spcBef>
        <a:buFont typeface="Arial" pitchFamily="34" charset="0"/>
        <a:buChar char="•"/>
        <a:defRPr sz="5500" kern="1200">
          <a:solidFill>
            <a:schemeClr val="tx1"/>
          </a:solidFill>
          <a:latin typeface="+mn-lt"/>
          <a:ea typeface="+mn-ea"/>
          <a:cs typeface="+mn-cs"/>
        </a:defRPr>
      </a:lvl3pPr>
      <a:lvl4pPr marL="3650856"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4pPr>
      <a:lvl5pPr marL="4693958"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5pPr>
      <a:lvl6pPr marL="5737060"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780162"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823264"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8866365"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en-US"/>
      </a:defPPr>
      <a:lvl1pPr marL="0" algn="l" defTabSz="2086204" rtl="0" eaLnBrk="1" latinLnBrk="0" hangingPunct="1">
        <a:defRPr sz="4100" kern="1200">
          <a:solidFill>
            <a:schemeClr val="tx1"/>
          </a:solidFill>
          <a:latin typeface="+mn-lt"/>
          <a:ea typeface="+mn-ea"/>
          <a:cs typeface="+mn-cs"/>
        </a:defRPr>
      </a:lvl1pPr>
      <a:lvl2pPr marL="1043102" algn="l" defTabSz="2086204" rtl="0" eaLnBrk="1" latinLnBrk="0" hangingPunct="1">
        <a:defRPr sz="4100" kern="1200">
          <a:solidFill>
            <a:schemeClr val="tx1"/>
          </a:solidFill>
          <a:latin typeface="+mn-lt"/>
          <a:ea typeface="+mn-ea"/>
          <a:cs typeface="+mn-cs"/>
        </a:defRPr>
      </a:lvl2pPr>
      <a:lvl3pPr marL="2086204" algn="l" defTabSz="2086204" rtl="0" eaLnBrk="1" latinLnBrk="0" hangingPunct="1">
        <a:defRPr sz="4100" kern="1200">
          <a:solidFill>
            <a:schemeClr val="tx1"/>
          </a:solidFill>
          <a:latin typeface="+mn-lt"/>
          <a:ea typeface="+mn-ea"/>
          <a:cs typeface="+mn-cs"/>
        </a:defRPr>
      </a:lvl3pPr>
      <a:lvl4pPr marL="3129305" algn="l" defTabSz="2086204" rtl="0" eaLnBrk="1" latinLnBrk="0" hangingPunct="1">
        <a:defRPr sz="4100" kern="1200">
          <a:solidFill>
            <a:schemeClr val="tx1"/>
          </a:solidFill>
          <a:latin typeface="+mn-lt"/>
          <a:ea typeface="+mn-ea"/>
          <a:cs typeface="+mn-cs"/>
        </a:defRPr>
      </a:lvl4pPr>
      <a:lvl5pPr marL="4172407" algn="l" defTabSz="2086204" rtl="0" eaLnBrk="1" latinLnBrk="0" hangingPunct="1">
        <a:defRPr sz="4100" kern="1200">
          <a:solidFill>
            <a:schemeClr val="tx1"/>
          </a:solidFill>
          <a:latin typeface="+mn-lt"/>
          <a:ea typeface="+mn-ea"/>
          <a:cs typeface="+mn-cs"/>
        </a:defRPr>
      </a:lvl5pPr>
      <a:lvl6pPr marL="5215509" algn="l" defTabSz="2086204" rtl="0" eaLnBrk="1" latinLnBrk="0" hangingPunct="1">
        <a:defRPr sz="4100" kern="1200">
          <a:solidFill>
            <a:schemeClr val="tx1"/>
          </a:solidFill>
          <a:latin typeface="+mn-lt"/>
          <a:ea typeface="+mn-ea"/>
          <a:cs typeface="+mn-cs"/>
        </a:defRPr>
      </a:lvl6pPr>
      <a:lvl7pPr marL="6258611" algn="l" defTabSz="2086204" rtl="0" eaLnBrk="1" latinLnBrk="0" hangingPunct="1">
        <a:defRPr sz="4100" kern="1200">
          <a:solidFill>
            <a:schemeClr val="tx1"/>
          </a:solidFill>
          <a:latin typeface="+mn-lt"/>
          <a:ea typeface="+mn-ea"/>
          <a:cs typeface="+mn-cs"/>
        </a:defRPr>
      </a:lvl7pPr>
      <a:lvl8pPr marL="7301713" algn="l" defTabSz="2086204" rtl="0" eaLnBrk="1" latinLnBrk="0" hangingPunct="1">
        <a:defRPr sz="4100" kern="1200">
          <a:solidFill>
            <a:schemeClr val="tx1"/>
          </a:solidFill>
          <a:latin typeface="+mn-lt"/>
          <a:ea typeface="+mn-ea"/>
          <a:cs typeface="+mn-cs"/>
        </a:defRPr>
      </a:lvl8pPr>
      <a:lvl9pPr marL="8344814" algn="l" defTabSz="2086204"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08534" y="540272"/>
            <a:ext cx="12854146" cy="2982943"/>
          </a:xfrm>
        </p:spPr>
        <p:txBody>
          <a:bodyPr>
            <a:normAutofit/>
          </a:bodyPr>
          <a:lstStyle/>
          <a:p>
            <a:r>
              <a:rPr lang="en-GB" sz="5400" b="1" u="sng" dirty="0" smtClean="0"/>
              <a:t>Mapping Benthic Habitats in the Fal Estuary</a:t>
            </a:r>
            <a:r>
              <a:rPr lang="en-GB" sz="3200" b="1" u="sng" dirty="0" smtClean="0"/>
              <a:t> A Geophysical Investigation by Group 9</a:t>
            </a:r>
            <a:endParaRPr lang="en-GB" sz="3200" b="1" u="sng" dirty="0"/>
          </a:p>
        </p:txBody>
      </p:sp>
      <p:sp>
        <p:nvSpPr>
          <p:cNvPr id="5" name="Subtitle 4"/>
          <p:cNvSpPr>
            <a:spLocks noGrp="1"/>
          </p:cNvSpPr>
          <p:nvPr>
            <p:ph type="subTitle" idx="1"/>
          </p:nvPr>
        </p:nvSpPr>
        <p:spPr>
          <a:xfrm>
            <a:off x="57984" y="4428704"/>
            <a:ext cx="11424430" cy="2010266"/>
          </a:xfrm>
          <a:gradFill>
            <a:gsLst>
              <a:gs pos="0">
                <a:srgbClr val="5E9EFF"/>
              </a:gs>
              <a:gs pos="39999">
                <a:srgbClr val="85C2FF"/>
              </a:gs>
              <a:gs pos="70000">
                <a:srgbClr val="C4D6EB"/>
              </a:gs>
              <a:gs pos="100000">
                <a:srgbClr val="FFEBFA"/>
              </a:gs>
            </a:gsLst>
            <a:lin ang="5400000" scaled="0"/>
          </a:gradFill>
          <a:ln>
            <a:noFill/>
          </a:ln>
          <a:effectLst>
            <a:glow rad="139700">
              <a:schemeClr val="accent1">
                <a:alpha val="40000"/>
              </a:schemeClr>
            </a:glow>
          </a:effectLst>
        </p:spPr>
        <p:txBody>
          <a:bodyPr>
            <a:normAutofit lnSpcReduction="10000"/>
          </a:bodyPr>
          <a:lstStyle/>
          <a:p>
            <a:pPr algn="just"/>
            <a:r>
              <a:rPr lang="en-GB" sz="1100" b="1" u="sng" dirty="0" smtClean="0">
                <a:solidFill>
                  <a:schemeClr val="tx1"/>
                </a:solidFill>
              </a:rPr>
              <a:t>Background Information</a:t>
            </a:r>
          </a:p>
          <a:p>
            <a:pPr algn="just"/>
            <a:r>
              <a:rPr lang="en-GB" sz="1100" dirty="0" smtClean="0">
                <a:solidFill>
                  <a:schemeClr val="tx1"/>
                </a:solidFill>
              </a:rPr>
              <a:t>The </a:t>
            </a:r>
            <a:r>
              <a:rPr lang="en-GB" sz="1100" dirty="0">
                <a:solidFill>
                  <a:schemeClr val="tx1"/>
                </a:solidFill>
              </a:rPr>
              <a:t>Fal estuary was sampled because it contains two habitats which are of special scientific </a:t>
            </a:r>
            <a:r>
              <a:rPr lang="en-GB" sz="1100" dirty="0" smtClean="0">
                <a:solidFill>
                  <a:schemeClr val="tx1"/>
                </a:solidFill>
              </a:rPr>
              <a:t>interest; </a:t>
            </a:r>
            <a:r>
              <a:rPr lang="en-GB" sz="1100" i="1" dirty="0" smtClean="0">
                <a:solidFill>
                  <a:schemeClr val="tx1"/>
                </a:solidFill>
              </a:rPr>
              <a:t>Phymatolithon calcareum</a:t>
            </a:r>
            <a:r>
              <a:rPr lang="en-GB" sz="1100" dirty="0">
                <a:solidFill>
                  <a:schemeClr val="tx1"/>
                </a:solidFill>
              </a:rPr>
              <a:t> </a:t>
            </a:r>
            <a:r>
              <a:rPr lang="en-GB" sz="1100" dirty="0" smtClean="0">
                <a:solidFill>
                  <a:schemeClr val="tx1"/>
                </a:solidFill>
              </a:rPr>
              <a:t>(</a:t>
            </a:r>
            <a:r>
              <a:rPr lang="en-GB" sz="1100" dirty="0" err="1" smtClean="0">
                <a:solidFill>
                  <a:schemeClr val="tx1"/>
                </a:solidFill>
              </a:rPr>
              <a:t>maerl</a:t>
            </a:r>
            <a:r>
              <a:rPr lang="en-GB" sz="1100" dirty="0" smtClean="0">
                <a:solidFill>
                  <a:schemeClr val="tx1"/>
                </a:solidFill>
              </a:rPr>
              <a:t>) </a:t>
            </a:r>
            <a:r>
              <a:rPr lang="en-GB" sz="1100" dirty="0">
                <a:solidFill>
                  <a:schemeClr val="tx1"/>
                </a:solidFill>
              </a:rPr>
              <a:t>beds and “meadows” of eelgrass (</a:t>
            </a:r>
            <a:r>
              <a:rPr lang="en-GB" sz="1100" i="1" dirty="0">
                <a:solidFill>
                  <a:schemeClr val="tx1"/>
                </a:solidFill>
              </a:rPr>
              <a:t>Zostera marina</a:t>
            </a:r>
            <a:r>
              <a:rPr lang="en-GB" sz="1100" dirty="0">
                <a:solidFill>
                  <a:schemeClr val="tx1"/>
                </a:solidFill>
              </a:rPr>
              <a:t>). The presence of these habitats has caused the Fal estuary to be designated a Special Area of Conservation (SAC).  The research carried out is important in order to estimate the deleterious effect of proposed dredging in the estuary on the extent of the </a:t>
            </a:r>
            <a:r>
              <a:rPr lang="en-GB" sz="1100" dirty="0" err="1">
                <a:solidFill>
                  <a:schemeClr val="tx1"/>
                </a:solidFill>
              </a:rPr>
              <a:t>maerl</a:t>
            </a:r>
            <a:r>
              <a:rPr lang="en-GB" sz="1100" dirty="0">
                <a:solidFill>
                  <a:schemeClr val="tx1"/>
                </a:solidFill>
              </a:rPr>
              <a:t> and seagrass. The proposal is to dredge a deeper channel leading toward Falmouth port in order to allow large cruise liners to dock there. It is thought that the dumping of the dredged sediment may cover the </a:t>
            </a:r>
            <a:r>
              <a:rPr lang="en-GB" sz="1100" dirty="0" err="1">
                <a:solidFill>
                  <a:schemeClr val="tx1"/>
                </a:solidFill>
              </a:rPr>
              <a:t>maerl</a:t>
            </a:r>
            <a:r>
              <a:rPr lang="en-GB" sz="1100" dirty="0">
                <a:solidFill>
                  <a:schemeClr val="tx1"/>
                </a:solidFill>
              </a:rPr>
              <a:t> and eelgrass.  A layer of sediment covering the </a:t>
            </a:r>
            <a:r>
              <a:rPr lang="en-GB" sz="1100" dirty="0" err="1">
                <a:solidFill>
                  <a:schemeClr val="tx1"/>
                </a:solidFill>
              </a:rPr>
              <a:t>maerl</a:t>
            </a:r>
            <a:r>
              <a:rPr lang="en-GB" sz="1100" dirty="0">
                <a:solidFill>
                  <a:schemeClr val="tx1"/>
                </a:solidFill>
              </a:rPr>
              <a:t> would block the light which it requires to photosynthesise and cause extensive mortality of </a:t>
            </a:r>
            <a:r>
              <a:rPr lang="en-GB" sz="1100" dirty="0" err="1">
                <a:solidFill>
                  <a:schemeClr val="tx1"/>
                </a:solidFill>
              </a:rPr>
              <a:t>maerl</a:t>
            </a:r>
            <a:r>
              <a:rPr lang="en-GB" sz="1100" dirty="0">
                <a:solidFill>
                  <a:schemeClr val="tx1"/>
                </a:solidFill>
              </a:rPr>
              <a:t> in the estuary. Research into the areas in which </a:t>
            </a:r>
            <a:r>
              <a:rPr lang="en-GB" sz="1100" dirty="0" err="1">
                <a:solidFill>
                  <a:schemeClr val="tx1"/>
                </a:solidFill>
              </a:rPr>
              <a:t>maerl</a:t>
            </a:r>
            <a:r>
              <a:rPr lang="en-GB" sz="1100" dirty="0">
                <a:solidFill>
                  <a:schemeClr val="tx1"/>
                </a:solidFill>
              </a:rPr>
              <a:t> is present can be used to ensure that disposal of dredged material is carried out accurately and far from this vulnerable habitat.</a:t>
            </a:r>
          </a:p>
          <a:p>
            <a:pPr algn="just"/>
            <a:r>
              <a:rPr lang="en-GB" sz="1100" dirty="0">
                <a:solidFill>
                  <a:schemeClr val="tx1"/>
                </a:solidFill>
              </a:rPr>
              <a:t>Both the </a:t>
            </a:r>
            <a:r>
              <a:rPr lang="en-GB" sz="1100" dirty="0" err="1">
                <a:solidFill>
                  <a:schemeClr val="tx1"/>
                </a:solidFill>
              </a:rPr>
              <a:t>maerl</a:t>
            </a:r>
            <a:r>
              <a:rPr lang="en-GB" sz="1100" dirty="0">
                <a:solidFill>
                  <a:schemeClr val="tx1"/>
                </a:solidFill>
              </a:rPr>
              <a:t> beds and the eelgrass “meadows” are important habitats as they provide shelter for benthic organisms such as crabs and scallops and nurseries for fish. This is beneficial to the ecosystem as it greatly increases the biodiversity of the estuary as well as providing economic benefit to the fisheries in the area. </a:t>
            </a:r>
            <a:r>
              <a:rPr lang="en-GB" sz="1100" dirty="0" err="1">
                <a:solidFill>
                  <a:schemeClr val="tx1"/>
                </a:solidFill>
              </a:rPr>
              <a:t>Maerl</a:t>
            </a:r>
            <a:r>
              <a:rPr lang="en-GB" sz="1100" dirty="0">
                <a:solidFill>
                  <a:schemeClr val="tx1"/>
                </a:solidFill>
              </a:rPr>
              <a:t> itself is calcareous red algae which forms beds of unattached individuals in certain benthic environments. The space between the individuals caused by their branching structure provides a habitat for small organisms which would otherwise be vulnerable on the sandy benthic habitat.</a:t>
            </a:r>
          </a:p>
          <a:p>
            <a:pPr algn="just"/>
            <a:endParaRPr lang="en-GB" sz="11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94038596"/>
              </p:ext>
            </p:extLst>
          </p:nvPr>
        </p:nvGraphicFramePr>
        <p:xfrm>
          <a:off x="11776751" y="4557035"/>
          <a:ext cx="3006471" cy="3230872"/>
        </p:xfrm>
        <a:graphic>
          <a:graphicData uri="http://schemas.openxmlformats.org/drawingml/2006/table">
            <a:tbl>
              <a:tblPr firstRow="1" bandRow="1">
                <a:tableStyleId>{D113A9D2-9D6B-4929-AA2D-F23B5EE8CBE7}</a:tableStyleId>
              </a:tblPr>
              <a:tblGrid>
                <a:gridCol w="1265809"/>
                <a:gridCol w="1740662"/>
              </a:tblGrid>
              <a:tr h="278544">
                <a:tc>
                  <a:txBody>
                    <a:bodyPr/>
                    <a:lstStyle/>
                    <a:p>
                      <a:r>
                        <a:rPr lang="en-GB" sz="1200" dirty="0" smtClean="0"/>
                        <a:t>Date</a:t>
                      </a:r>
                      <a:endParaRPr lang="en-GB" sz="1200" dirty="0"/>
                    </a:p>
                  </a:txBody>
                  <a:tcPr/>
                </a:tc>
                <a:tc>
                  <a:txBody>
                    <a:bodyPr/>
                    <a:lstStyle/>
                    <a:p>
                      <a:r>
                        <a:rPr lang="en-GB" sz="1200" dirty="0" smtClean="0"/>
                        <a:t>27/06/2012</a:t>
                      </a:r>
                      <a:endParaRPr lang="en-GB" sz="1200" dirty="0"/>
                    </a:p>
                  </a:txBody>
                  <a:tcPr/>
                </a:tc>
              </a:tr>
              <a:tr h="315232">
                <a:tc>
                  <a:txBody>
                    <a:bodyPr/>
                    <a:lstStyle/>
                    <a:p>
                      <a:r>
                        <a:rPr lang="en-GB" sz="1200" dirty="0" smtClean="0"/>
                        <a:t>Location</a:t>
                      </a:r>
                      <a:endParaRPr lang="en-GB" sz="1200" dirty="0"/>
                    </a:p>
                  </a:txBody>
                  <a:tcPr/>
                </a:tc>
                <a:tc>
                  <a:txBody>
                    <a:bodyPr/>
                    <a:lstStyle/>
                    <a:p>
                      <a:r>
                        <a:rPr lang="en-GB" sz="1200" dirty="0" smtClean="0"/>
                        <a:t>Fal Estuary, Cornwall, UK</a:t>
                      </a:r>
                      <a:endParaRPr lang="en-GB" sz="1200" dirty="0"/>
                    </a:p>
                  </a:txBody>
                  <a:tcPr/>
                </a:tc>
              </a:tr>
              <a:tr h="351920">
                <a:tc>
                  <a:txBody>
                    <a:bodyPr/>
                    <a:lstStyle/>
                    <a:p>
                      <a:r>
                        <a:rPr lang="en-GB" sz="1200" dirty="0" smtClean="0"/>
                        <a:t>Vessel</a:t>
                      </a:r>
                      <a:endParaRPr lang="en-GB" sz="1200" dirty="0"/>
                    </a:p>
                  </a:txBody>
                  <a:tcPr/>
                </a:tc>
                <a:tc>
                  <a:txBody>
                    <a:bodyPr/>
                    <a:lstStyle/>
                    <a:p>
                      <a:r>
                        <a:rPr lang="en-GB" sz="1200" dirty="0" smtClean="0"/>
                        <a:t>MV </a:t>
                      </a:r>
                      <a:r>
                        <a:rPr lang="en-GB" sz="1200" dirty="0" err="1" smtClean="0"/>
                        <a:t>Xplorer</a:t>
                      </a:r>
                      <a:endParaRPr lang="en-GB" sz="1200" dirty="0"/>
                    </a:p>
                  </a:txBody>
                  <a:tcPr/>
                </a:tc>
              </a:tr>
              <a:tr h="316600">
                <a:tc>
                  <a:txBody>
                    <a:bodyPr/>
                    <a:lstStyle/>
                    <a:p>
                      <a:r>
                        <a:rPr lang="en-GB" sz="1200" dirty="0" smtClean="0"/>
                        <a:t>Time leaving</a:t>
                      </a:r>
                      <a:endParaRPr lang="en-GB" sz="1200" dirty="0"/>
                    </a:p>
                  </a:txBody>
                  <a:tcPr/>
                </a:tc>
                <a:tc>
                  <a:txBody>
                    <a:bodyPr/>
                    <a:lstStyle/>
                    <a:p>
                      <a:r>
                        <a:rPr lang="en-GB" sz="1200" dirty="0" smtClean="0"/>
                        <a:t>13:29 GMT</a:t>
                      </a:r>
                      <a:endParaRPr lang="en-GB" sz="1200" dirty="0"/>
                    </a:p>
                  </a:txBody>
                  <a:tcPr/>
                </a:tc>
              </a:tr>
              <a:tr h="353288">
                <a:tc>
                  <a:txBody>
                    <a:bodyPr/>
                    <a:lstStyle/>
                    <a:p>
                      <a:r>
                        <a:rPr lang="en-GB" sz="1200" dirty="0" smtClean="0"/>
                        <a:t>Time returning</a:t>
                      </a:r>
                      <a:endParaRPr lang="en-GB" sz="1200" dirty="0"/>
                    </a:p>
                  </a:txBody>
                  <a:tcPr/>
                </a:tc>
                <a:tc>
                  <a:txBody>
                    <a:bodyPr/>
                    <a:lstStyle/>
                    <a:p>
                      <a:r>
                        <a:rPr lang="en-GB" sz="1200" dirty="0" smtClean="0"/>
                        <a:t>17:30 GMT</a:t>
                      </a:r>
                      <a:endParaRPr lang="en-GB" sz="1200" dirty="0"/>
                    </a:p>
                  </a:txBody>
                  <a:tcPr/>
                </a:tc>
              </a:tr>
              <a:tr h="317968">
                <a:tc>
                  <a:txBody>
                    <a:bodyPr/>
                    <a:lstStyle/>
                    <a:p>
                      <a:r>
                        <a:rPr lang="en-GB" sz="1200" dirty="0" smtClean="0"/>
                        <a:t>High tide</a:t>
                      </a:r>
                      <a:endParaRPr lang="en-GB" sz="1200" dirty="0"/>
                    </a:p>
                  </a:txBody>
                  <a:tcPr/>
                </a:tc>
                <a:tc>
                  <a:txBody>
                    <a:bodyPr/>
                    <a:lstStyle/>
                    <a:p>
                      <a:r>
                        <a:rPr lang="en-GB" sz="1200" dirty="0" smtClean="0"/>
                        <a:t>11:20 GMT 4.4m</a:t>
                      </a:r>
                      <a:endParaRPr lang="en-GB" sz="1200" dirty="0"/>
                    </a:p>
                  </a:txBody>
                  <a:tcPr/>
                </a:tc>
              </a:tr>
              <a:tr h="282648">
                <a:tc>
                  <a:txBody>
                    <a:bodyPr/>
                    <a:lstStyle/>
                    <a:p>
                      <a:r>
                        <a:rPr lang="en-GB" sz="1200" dirty="0" smtClean="0"/>
                        <a:t>Wind</a:t>
                      </a:r>
                      <a:endParaRPr lang="en-GB" sz="1200" dirty="0"/>
                    </a:p>
                  </a:txBody>
                  <a:tcPr/>
                </a:tc>
                <a:tc>
                  <a:txBody>
                    <a:bodyPr/>
                    <a:lstStyle/>
                    <a:p>
                      <a:r>
                        <a:rPr lang="en-GB" sz="1200" dirty="0" smtClean="0"/>
                        <a:t>F3</a:t>
                      </a:r>
                      <a:endParaRPr lang="en-GB" sz="1200" dirty="0"/>
                    </a:p>
                  </a:txBody>
                  <a:tcPr/>
                </a:tc>
              </a:tr>
              <a:tr h="355440">
                <a:tc>
                  <a:txBody>
                    <a:bodyPr/>
                    <a:lstStyle/>
                    <a:p>
                      <a:r>
                        <a:rPr lang="en-GB" sz="1200" dirty="0" smtClean="0"/>
                        <a:t>Total</a:t>
                      </a:r>
                      <a:r>
                        <a:rPr lang="en-GB" sz="1200" baseline="0" dirty="0" smtClean="0"/>
                        <a:t> cloud cover</a:t>
                      </a:r>
                      <a:endParaRPr lang="en-GB" sz="1200" dirty="0"/>
                    </a:p>
                  </a:txBody>
                  <a:tcPr/>
                </a:tc>
                <a:tc>
                  <a:txBody>
                    <a:bodyPr/>
                    <a:lstStyle/>
                    <a:p>
                      <a:r>
                        <a:rPr lang="en-GB" sz="1200" dirty="0" smtClean="0"/>
                        <a:t>8</a:t>
                      </a:r>
                      <a:r>
                        <a:rPr lang="en-GB" sz="1200" baseline="0" dirty="0" smtClean="0"/>
                        <a:t> </a:t>
                      </a:r>
                      <a:r>
                        <a:rPr lang="en-GB" sz="1200" baseline="0" dirty="0" err="1" smtClean="0"/>
                        <a:t>Okats</a:t>
                      </a:r>
                      <a:endParaRPr lang="en-GB" sz="1200" dirty="0" smtClean="0"/>
                    </a:p>
                  </a:txBody>
                  <a:tcPr/>
                </a:tc>
              </a:tr>
              <a:tr h="320120">
                <a:tc>
                  <a:txBody>
                    <a:bodyPr/>
                    <a:lstStyle/>
                    <a:p>
                      <a:r>
                        <a:rPr lang="en-GB" sz="1200" dirty="0" smtClean="0"/>
                        <a:t>Air temperature </a:t>
                      </a:r>
                      <a:endParaRPr lang="en-GB" sz="1200" dirty="0"/>
                    </a:p>
                  </a:txBody>
                  <a:tcPr/>
                </a:tc>
                <a:tc>
                  <a:txBody>
                    <a:bodyPr/>
                    <a:lstStyle/>
                    <a:p>
                      <a:r>
                        <a:rPr lang="en-GB" sz="1200" dirty="0" smtClean="0"/>
                        <a:t>18</a:t>
                      </a:r>
                      <a:r>
                        <a:rPr lang="en-GB" sz="1200" baseline="30000" dirty="0" smtClean="0"/>
                        <a:t>0</a:t>
                      </a:r>
                      <a:r>
                        <a:rPr lang="en-GB" sz="1200" baseline="0" dirty="0" smtClean="0"/>
                        <a:t>C</a:t>
                      </a:r>
                      <a:endParaRPr lang="en-GB" sz="1200" dirty="0"/>
                    </a:p>
                  </a:txBody>
                  <a:tcPr/>
                </a:tc>
              </a:tr>
              <a:tr h="339112">
                <a:tc>
                  <a:txBody>
                    <a:bodyPr/>
                    <a:lstStyle/>
                    <a:p>
                      <a:r>
                        <a:rPr lang="en-GB" sz="1200" dirty="0" smtClean="0"/>
                        <a:t>Sea surface</a:t>
                      </a:r>
                      <a:endParaRPr lang="en-GB" sz="1200" dirty="0"/>
                    </a:p>
                  </a:txBody>
                  <a:tcPr/>
                </a:tc>
                <a:tc>
                  <a:txBody>
                    <a:bodyPr/>
                    <a:lstStyle/>
                    <a:p>
                      <a:r>
                        <a:rPr lang="en-GB" sz="1200" dirty="0" smtClean="0"/>
                        <a:t>Calm to</a:t>
                      </a:r>
                      <a:r>
                        <a:rPr lang="en-GB" sz="1200" baseline="0" dirty="0" smtClean="0"/>
                        <a:t> moderate</a:t>
                      </a:r>
                      <a:endParaRPr lang="en-GB" sz="1200" dirty="0"/>
                    </a:p>
                  </a:txBody>
                  <a:tcPr/>
                </a:tc>
              </a:tr>
            </a:tbl>
          </a:graphicData>
        </a:graphic>
      </p:graphicFrame>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065" y="16200279"/>
            <a:ext cx="5788484" cy="5162550"/>
          </a:xfrm>
          <a:prstGeom prst="rect">
            <a:avLst/>
          </a:prstGeom>
          <a:noFill/>
          <a:ln>
            <a:noFill/>
          </a:ln>
          <a:effectLst>
            <a:glow rad="3048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519275"/>
            <a:ext cx="5243474" cy="6867525"/>
          </a:xfrm>
          <a:prstGeom prst="rect">
            <a:avLst/>
          </a:prstGeom>
          <a:noFill/>
          <a:ln>
            <a:noFill/>
          </a:ln>
          <a:effectLst>
            <a:glow rad="2413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5953" y="2689355"/>
            <a:ext cx="11377686" cy="1615827"/>
          </a:xfrm>
          <a:prstGeom prst="rect">
            <a:avLst/>
          </a:prstGeom>
          <a:gradFill>
            <a:gsLst>
              <a:gs pos="0">
                <a:srgbClr val="5E9EFF"/>
              </a:gs>
              <a:gs pos="39999">
                <a:srgbClr val="85C2FF"/>
              </a:gs>
              <a:gs pos="70000">
                <a:srgbClr val="C4D6EB"/>
              </a:gs>
              <a:gs pos="100000">
                <a:srgbClr val="FFEBFA"/>
              </a:gs>
            </a:gsLst>
            <a:lin ang="5400000" scaled="0"/>
          </a:gradFill>
          <a:ln>
            <a:noFill/>
          </a:ln>
          <a:effectLst>
            <a:glow rad="165100">
              <a:schemeClr val="accent1">
                <a:alpha val="40000"/>
              </a:schemeClr>
            </a:glow>
          </a:effectLst>
        </p:spPr>
        <p:txBody>
          <a:bodyPr wrap="square" rtlCol="0">
            <a:spAutoFit/>
          </a:bodyPr>
          <a:lstStyle/>
          <a:p>
            <a:pPr algn="just"/>
            <a:r>
              <a:rPr lang="en-GB" sz="1100" b="1" u="sng" dirty="0" smtClean="0"/>
              <a:t>Introduction and Methodology</a:t>
            </a:r>
          </a:p>
          <a:p>
            <a:pPr algn="just"/>
            <a:r>
              <a:rPr lang="en-GB" sz="1100" dirty="0" smtClean="0"/>
              <a:t>Our </a:t>
            </a:r>
            <a:r>
              <a:rPr lang="en-GB" sz="1100" dirty="0"/>
              <a:t>survey set out to perform a habitat mapping survey of a small area of the Fal Estuary, UK, using a Sidescan Sonar and ground truthing techniques.</a:t>
            </a:r>
          </a:p>
          <a:p>
            <a:pPr algn="just"/>
            <a:r>
              <a:rPr lang="en-GB" sz="1100" dirty="0"/>
              <a:t>In order to perform habitat mapping we must create an image of the seafloor to as fine a resolution as possible. A subsurface Dual frequency </a:t>
            </a:r>
            <a:r>
              <a:rPr lang="en-GB" sz="1100" dirty="0" smtClean="0"/>
              <a:t>Analogue </a:t>
            </a:r>
            <a:r>
              <a:rPr lang="en-GB" sz="1100" dirty="0"/>
              <a:t>Side Scan Sonar to fish operating at 100kHz at a depth of 3.5m.  Swath width was 150m in total, 75m either side of the fish. 5 transects were plotted for our vessel to follow, though transect one was blocked by a moored boat. Once a Side Scan Sonar image was created, we calculated coordinates using the image at which ground truthing could be effectively performed. It was important to identify areas of sediment and not of a solid rock substrate in order to avoid damaging the equipment. We took two van Veen grabs at two different sites, and video recordings at the first grab site. The video recordings were taken on both a drop-cam and an ROV (remotely operated vehicle) with an HD camera attached, which each offer different perspectives of the sea floor.  Each van Veen grab was 0.5m</a:t>
            </a:r>
            <a:r>
              <a:rPr lang="en-GB" sz="1100" baseline="30000" dirty="0"/>
              <a:t>3</a:t>
            </a:r>
            <a:r>
              <a:rPr lang="en-GB" sz="1100" dirty="0"/>
              <a:t>. The contents of each grab were emptied into a container where the fauna was visually identified before returning to the same area of each grab. </a:t>
            </a:r>
          </a:p>
          <a:p>
            <a:pPr algn="just"/>
            <a:endParaRPr lang="en-GB" sz="1100" dirty="0"/>
          </a:p>
        </p:txBody>
      </p:sp>
      <p:pic>
        <p:nvPicPr>
          <p:cNvPr id="1036" name="Picture 12" descr="\\SEAHORSE1\group_9\Geophysics\Geophysics Poster - Individual files\P1010164 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83" y="6808771"/>
            <a:ext cx="5440272" cy="7597009"/>
          </a:xfrm>
          <a:prstGeom prst="rect">
            <a:avLst/>
          </a:prstGeom>
          <a:noFill/>
          <a:ln w="22225">
            <a:noFill/>
          </a:ln>
          <a:effectLst>
            <a:glow rad="3175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1037" name="Picture 13" descr="\\SEAHORSE1\group_9\Website Design\Pictures for Website\NOC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5" y="0"/>
            <a:ext cx="6199632" cy="13990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AHORSE1\group_9\Website Design\Pictures for Website\southamptonun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8289" y="7500"/>
            <a:ext cx="4464236" cy="1391532"/>
          </a:xfrm>
          <a:prstGeom prst="rect">
            <a:avLst/>
          </a:prstGeom>
          <a:noFill/>
        </p:spPr>
      </p:pic>
      <p:sp>
        <p:nvSpPr>
          <p:cNvPr id="30" name="TextBox 29"/>
          <p:cNvSpPr txBox="1"/>
          <p:nvPr/>
        </p:nvSpPr>
        <p:spPr>
          <a:xfrm>
            <a:off x="563192" y="6948984"/>
            <a:ext cx="3181646" cy="523220"/>
          </a:xfrm>
          <a:prstGeom prst="rect">
            <a:avLst/>
          </a:prstGeom>
          <a:noFill/>
        </p:spPr>
        <p:txBody>
          <a:bodyPr wrap="square" rtlCol="0">
            <a:spAutoFit/>
          </a:bodyPr>
          <a:lstStyle/>
          <a:p>
            <a:r>
              <a:rPr lang="en-GB" sz="1400" dirty="0" smtClean="0"/>
              <a:t>The Side Scan sonar mosaic with </a:t>
            </a:r>
          </a:p>
          <a:p>
            <a:r>
              <a:rPr lang="en-GB" sz="1400" dirty="0" smtClean="0"/>
              <a:t>highlighted gradients and artefacts.</a:t>
            </a:r>
            <a:endParaRPr lang="en-GB" sz="1400" dirty="0"/>
          </a:p>
        </p:txBody>
      </p:sp>
      <p:sp>
        <p:nvSpPr>
          <p:cNvPr id="31" name="TextBox 30"/>
          <p:cNvSpPr txBox="1"/>
          <p:nvPr/>
        </p:nvSpPr>
        <p:spPr>
          <a:xfrm>
            <a:off x="11383245" y="19651589"/>
            <a:ext cx="3004349" cy="815608"/>
          </a:xfrm>
          <a:prstGeom prst="rect">
            <a:avLst/>
          </a:prstGeom>
          <a:noFill/>
        </p:spPr>
        <p:txBody>
          <a:bodyPr wrap="none" rtlCol="0">
            <a:spAutoFit/>
          </a:bodyPr>
          <a:lstStyle/>
          <a:p>
            <a:r>
              <a:rPr lang="en-GB" sz="1200" b="1" u="sng" dirty="0" smtClean="0"/>
              <a:t>References</a:t>
            </a:r>
          </a:p>
          <a:p>
            <a:r>
              <a:rPr lang="en-GB" sz="1100" dirty="0" smtClean="0"/>
              <a:t>P.J Hayward &amp; J.S Ryland, 2008, </a:t>
            </a:r>
            <a:r>
              <a:rPr lang="en-GB" sz="1100" i="1" dirty="0" smtClean="0"/>
              <a:t>Handbook of</a:t>
            </a:r>
          </a:p>
          <a:p>
            <a:r>
              <a:rPr lang="en-GB" sz="1100" i="1" dirty="0" smtClean="0"/>
              <a:t> the Marine Fauna of North-West Europe, </a:t>
            </a:r>
            <a:r>
              <a:rPr lang="en-GB" sz="1100" dirty="0" smtClean="0"/>
              <a:t>Oxford </a:t>
            </a:r>
          </a:p>
          <a:p>
            <a:r>
              <a:rPr lang="en-GB" sz="1100" dirty="0" smtClean="0"/>
              <a:t>University Press, New York.</a:t>
            </a:r>
            <a:endParaRPr lang="en-GB" sz="1100" i="1" dirty="0"/>
          </a:p>
        </p:txBody>
      </p:sp>
      <p:sp>
        <p:nvSpPr>
          <p:cNvPr id="1024" name="TextBox 1023"/>
          <p:cNvSpPr txBox="1"/>
          <p:nvPr/>
        </p:nvSpPr>
        <p:spPr>
          <a:xfrm>
            <a:off x="11761538" y="2245730"/>
            <a:ext cx="1702582" cy="2308324"/>
          </a:xfrm>
          <a:prstGeom prst="rect">
            <a:avLst/>
          </a:prstGeom>
          <a:noFill/>
          <a:ln w="381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127000">
              <a:schemeClr val="accent1"/>
            </a:glow>
            <a:softEdge rad="139700"/>
          </a:effectLst>
        </p:spPr>
        <p:txBody>
          <a:bodyPr wrap="none" rtlCol="0">
            <a:spAutoFit/>
          </a:bodyPr>
          <a:lstStyle/>
          <a:p>
            <a:r>
              <a:rPr lang="en-GB" sz="1600" dirty="0">
                <a:solidFill>
                  <a:srgbClr val="FFFF00"/>
                </a:solidFill>
              </a:rPr>
              <a:t>Georgina Blow</a:t>
            </a:r>
          </a:p>
          <a:p>
            <a:r>
              <a:rPr lang="en-GB" sz="1600" dirty="0">
                <a:solidFill>
                  <a:srgbClr val="FFFF00"/>
                </a:solidFill>
              </a:rPr>
              <a:t>Will Fuller</a:t>
            </a:r>
          </a:p>
          <a:p>
            <a:r>
              <a:rPr lang="en-GB" sz="1600" dirty="0">
                <a:solidFill>
                  <a:srgbClr val="FFFF00"/>
                </a:solidFill>
              </a:rPr>
              <a:t>Zoe Gilbert-Hall</a:t>
            </a:r>
          </a:p>
          <a:p>
            <a:r>
              <a:rPr lang="en-GB" sz="1600" dirty="0">
                <a:solidFill>
                  <a:srgbClr val="FFFF00"/>
                </a:solidFill>
              </a:rPr>
              <a:t>Emily Jones</a:t>
            </a:r>
          </a:p>
          <a:p>
            <a:r>
              <a:rPr lang="en-GB" sz="1600" dirty="0" err="1">
                <a:solidFill>
                  <a:srgbClr val="FFFF00"/>
                </a:solidFill>
              </a:rPr>
              <a:t>Ioannis</a:t>
            </a:r>
            <a:r>
              <a:rPr lang="en-GB" sz="1600" dirty="0">
                <a:solidFill>
                  <a:srgbClr val="FFFF00"/>
                </a:solidFill>
              </a:rPr>
              <a:t> </a:t>
            </a:r>
            <a:r>
              <a:rPr lang="en-GB" sz="1600" dirty="0" err="1">
                <a:solidFill>
                  <a:srgbClr val="FFFF00"/>
                </a:solidFill>
              </a:rPr>
              <a:t>Komis</a:t>
            </a:r>
            <a:endParaRPr lang="en-GB" sz="1600" dirty="0">
              <a:solidFill>
                <a:srgbClr val="FFFF00"/>
              </a:solidFill>
            </a:endParaRPr>
          </a:p>
          <a:p>
            <a:r>
              <a:rPr lang="en-GB" sz="1600" dirty="0" smtClean="0">
                <a:solidFill>
                  <a:srgbClr val="FFFF00"/>
                </a:solidFill>
              </a:rPr>
              <a:t>Jade Martin</a:t>
            </a:r>
          </a:p>
          <a:p>
            <a:r>
              <a:rPr lang="en-GB" sz="1600" dirty="0" smtClean="0">
                <a:solidFill>
                  <a:srgbClr val="FFFF00"/>
                </a:solidFill>
              </a:rPr>
              <a:t>Leighton Newman</a:t>
            </a:r>
          </a:p>
          <a:p>
            <a:r>
              <a:rPr lang="en-GB" sz="1600" dirty="0" smtClean="0">
                <a:solidFill>
                  <a:srgbClr val="FFFF00"/>
                </a:solidFill>
              </a:rPr>
              <a:t>Sian Ponting</a:t>
            </a:r>
            <a:endParaRPr lang="en-GB" sz="1600" dirty="0">
              <a:solidFill>
                <a:srgbClr val="FFFF00"/>
              </a:solidFill>
            </a:endParaRPr>
          </a:p>
          <a:p>
            <a:r>
              <a:rPr lang="en-GB" sz="1600" dirty="0" smtClean="0">
                <a:solidFill>
                  <a:srgbClr val="FFFF00"/>
                </a:solidFill>
              </a:rPr>
              <a:t>Alexander Walton</a:t>
            </a:r>
          </a:p>
        </p:txBody>
      </p:sp>
      <p:sp>
        <p:nvSpPr>
          <p:cNvPr id="1029" name="TextBox 1028"/>
          <p:cNvSpPr txBox="1"/>
          <p:nvPr/>
        </p:nvSpPr>
        <p:spPr>
          <a:xfrm>
            <a:off x="5721718" y="9829304"/>
            <a:ext cx="5116025" cy="6370975"/>
          </a:xfrm>
          <a:prstGeom prst="rect">
            <a:avLst/>
          </a:prstGeom>
          <a:gradFill>
            <a:gsLst>
              <a:gs pos="0">
                <a:srgbClr val="5E9EFF"/>
              </a:gs>
              <a:gs pos="39999">
                <a:srgbClr val="85C2FF"/>
              </a:gs>
              <a:gs pos="70000">
                <a:srgbClr val="C4D6EB"/>
              </a:gs>
              <a:gs pos="100000">
                <a:srgbClr val="FFEBFA"/>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203200">
              <a:srgbClr val="0505BB">
                <a:alpha val="40000"/>
              </a:srgbClr>
            </a:glow>
            <a:softEdge rad="952500"/>
          </a:effectLst>
        </p:spPr>
        <p:txBody>
          <a:bodyPr wrap="square" numCol="1" spcCol="72000" rtlCol="0">
            <a:spAutoFit/>
          </a:bodyPr>
          <a:lstStyle/>
          <a:p>
            <a:pPr algn="just"/>
            <a:r>
              <a:rPr lang="en-GB" sz="1200" b="1" u="sng" dirty="0" err="1" smtClean="0"/>
              <a:t>SideScan</a:t>
            </a:r>
            <a:r>
              <a:rPr lang="en-GB" sz="1200" b="1" u="sng" dirty="0" smtClean="0"/>
              <a:t> Mosaic Analysis</a:t>
            </a:r>
          </a:p>
          <a:p>
            <a:pPr algn="just"/>
            <a:r>
              <a:rPr lang="en-GB" sz="1200" dirty="0" smtClean="0"/>
              <a:t>We </a:t>
            </a:r>
            <a:r>
              <a:rPr lang="en-GB" sz="1200" dirty="0"/>
              <a:t>identified 18 zones in the area surveyed by the </a:t>
            </a:r>
            <a:r>
              <a:rPr lang="en-GB" sz="1200" dirty="0" err="1" smtClean="0"/>
              <a:t>SideScan</a:t>
            </a:r>
            <a:r>
              <a:rPr lang="en-GB" sz="1200" dirty="0" smtClean="0"/>
              <a:t> sonar</a:t>
            </a:r>
            <a:r>
              <a:rPr lang="en-GB" sz="1200" dirty="0"/>
              <a:t>. Overall the background showed a clean trace suggesting soft sandy sediment. In the northern area of the trace there appears to be a much darker area which is continuous along the whole of transect </a:t>
            </a:r>
            <a:r>
              <a:rPr lang="en-GB" sz="1200" dirty="0" smtClean="0"/>
              <a:t>3 suggesting </a:t>
            </a:r>
            <a:r>
              <a:rPr lang="en-GB" sz="1200" dirty="0"/>
              <a:t>that this could be due to alteration in contrast of the </a:t>
            </a:r>
            <a:r>
              <a:rPr lang="en-GB" sz="1200" dirty="0" err="1" smtClean="0"/>
              <a:t>SideScan</a:t>
            </a:r>
            <a:r>
              <a:rPr lang="en-GB" sz="1200" dirty="0" smtClean="0"/>
              <a:t> programme</a:t>
            </a:r>
            <a:r>
              <a:rPr lang="en-GB" sz="1200" dirty="0"/>
              <a:t>. Two grabs were taken, however these didn’t fall into any of the distinctive zones identified. . Grab 1 was taken in the south of the area surveyed and appears to be in an area of soft sediment, this was supported by the grab sample which consisted of a mixture of fine sand </a:t>
            </a:r>
            <a:r>
              <a:rPr lang="en-GB" sz="1200" dirty="0" smtClean="0"/>
              <a:t>and mud. A </a:t>
            </a:r>
            <a:r>
              <a:rPr lang="en-GB" sz="1200" dirty="0"/>
              <a:t>dropdown camera was also used at this site which further supported these findings. Grab site 2 was in the west of the area surveyed and displayed similar patterns to that of site 1, however on observation of the grab sample it was discovered to be a </a:t>
            </a:r>
            <a:r>
              <a:rPr lang="en-GB" sz="1200" dirty="0" err="1"/>
              <a:t>maerl</a:t>
            </a:r>
            <a:r>
              <a:rPr lang="en-GB" sz="1200" dirty="0"/>
              <a:t> bed. Zone 13, 14 and 15 showed a transition of soft sediment into possibly harder rock indicating the decreasing distances towards the shore. One of the largest zones identified was zone 7 in the middle of the trace. This zone appeared to be darker indicating a harder, more reflective substrate. There were many darker areas indicating a change of </a:t>
            </a:r>
            <a:r>
              <a:rPr lang="en-GB" sz="1200" dirty="0" err="1"/>
              <a:t>bedform</a:t>
            </a:r>
            <a:r>
              <a:rPr lang="en-GB" sz="1200" dirty="0"/>
              <a:t> such as zones 5,6 and 12, this is unusual but it is not possible to identify without supporting evidence. In order to fully identify each zone grab samples and video imaging should be taken in each area. There were a few areas of uncertainty on the trace, highlighted in yellow. One area appears to be a wreck although further investigation would be needed to identify this. The other highlighted area shows what could be large shadows formed by boulders, but due to the contrasting of the trace this cannot be confirmed. </a:t>
            </a:r>
            <a:endParaRPr lang="en-GB" sz="1200" dirty="0" smtClean="0"/>
          </a:p>
          <a:p>
            <a:pPr algn="just"/>
            <a:r>
              <a:rPr lang="en-GB" sz="1200" dirty="0" smtClean="0"/>
              <a:t>As </a:t>
            </a:r>
            <a:r>
              <a:rPr lang="en-GB" sz="1200" dirty="0"/>
              <a:t>a group, we faced several </a:t>
            </a:r>
            <a:r>
              <a:rPr lang="en-GB" sz="1200" dirty="0" smtClean="0"/>
              <a:t> problems regarding the </a:t>
            </a:r>
            <a:r>
              <a:rPr lang="en-GB" sz="1200" dirty="0"/>
              <a:t>software involved i</a:t>
            </a:r>
            <a:r>
              <a:rPr lang="en-GB" sz="1200" dirty="0" smtClean="0"/>
              <a:t>n the analysis of </a:t>
            </a:r>
            <a:r>
              <a:rPr lang="en-GB" sz="1200" dirty="0"/>
              <a:t>our results. </a:t>
            </a:r>
            <a:r>
              <a:rPr lang="en-GB" sz="1200" dirty="0" smtClean="0"/>
              <a:t>We collected a </a:t>
            </a:r>
            <a:r>
              <a:rPr lang="en-GB" sz="1200" dirty="0"/>
              <a:t>total of four transects, but </a:t>
            </a:r>
            <a:r>
              <a:rPr lang="en-GB" sz="1200" dirty="0" smtClean="0"/>
              <a:t>our </a:t>
            </a:r>
            <a:r>
              <a:rPr lang="en-GB" sz="1200" dirty="0" err="1"/>
              <a:t>eastings</a:t>
            </a:r>
            <a:r>
              <a:rPr lang="en-GB" sz="1200" dirty="0"/>
              <a:t>/northings </a:t>
            </a:r>
            <a:r>
              <a:rPr lang="en-GB" sz="1200" dirty="0" smtClean="0"/>
              <a:t>diagram </a:t>
            </a:r>
            <a:r>
              <a:rPr lang="en-GB" sz="1200" dirty="0"/>
              <a:t>only </a:t>
            </a:r>
            <a:r>
              <a:rPr lang="en-GB" sz="1200" dirty="0" smtClean="0"/>
              <a:t>shows three</a:t>
            </a:r>
            <a:r>
              <a:rPr lang="en-GB" sz="1200" dirty="0"/>
              <a:t>. This was a </a:t>
            </a:r>
            <a:r>
              <a:rPr lang="en-GB" sz="1200" dirty="0" smtClean="0"/>
              <a:t>result </a:t>
            </a:r>
            <a:r>
              <a:rPr lang="en-GB" sz="1200" dirty="0"/>
              <a:t>of the </a:t>
            </a:r>
            <a:r>
              <a:rPr lang="en-GB" sz="1200" dirty="0" smtClean="0"/>
              <a:t>programme </a:t>
            </a:r>
            <a:r>
              <a:rPr lang="en-GB" sz="1200" dirty="0"/>
              <a:t>not </a:t>
            </a:r>
            <a:r>
              <a:rPr lang="en-GB" sz="1200" dirty="0" smtClean="0"/>
              <a:t>capturing </a:t>
            </a:r>
            <a:r>
              <a:rPr lang="en-GB" sz="1200" dirty="0"/>
              <a:t>our </a:t>
            </a:r>
            <a:r>
              <a:rPr lang="en-GB" sz="1200" dirty="0" smtClean="0"/>
              <a:t>1</a:t>
            </a:r>
            <a:r>
              <a:rPr lang="en-GB" sz="1200" baseline="30000" dirty="0" smtClean="0"/>
              <a:t>st </a:t>
            </a:r>
            <a:r>
              <a:rPr lang="en-GB" sz="1200" dirty="0" smtClean="0"/>
              <a:t> </a:t>
            </a:r>
            <a:r>
              <a:rPr lang="en-GB" sz="1200" dirty="0"/>
              <a:t>transect. </a:t>
            </a:r>
            <a:r>
              <a:rPr lang="en-GB" sz="1200" dirty="0" smtClean="0"/>
              <a:t>Additionally, our </a:t>
            </a:r>
            <a:r>
              <a:rPr lang="en-GB" sz="1200" dirty="0"/>
              <a:t>course </a:t>
            </a:r>
            <a:r>
              <a:rPr lang="en-GB" sz="1200" dirty="0" smtClean="0"/>
              <a:t>was not </a:t>
            </a:r>
            <a:r>
              <a:rPr lang="en-GB" sz="1200" dirty="0"/>
              <a:t>being </a:t>
            </a:r>
            <a:r>
              <a:rPr lang="en-GB" sz="1200" dirty="0" smtClean="0"/>
              <a:t>recorded as </a:t>
            </a:r>
            <a:r>
              <a:rPr lang="en-GB" sz="1200" dirty="0"/>
              <a:t>the software </a:t>
            </a:r>
            <a:r>
              <a:rPr lang="en-GB" sz="1200" dirty="0" smtClean="0"/>
              <a:t>had </a:t>
            </a:r>
            <a:r>
              <a:rPr lang="en-GB" sz="1200" dirty="0"/>
              <a:t>a </a:t>
            </a:r>
            <a:r>
              <a:rPr lang="en-GB" sz="1200" dirty="0" smtClean="0"/>
              <a:t>malfunction </a:t>
            </a:r>
            <a:r>
              <a:rPr lang="en-GB" sz="1200" dirty="0"/>
              <a:t>during the i</a:t>
            </a:r>
            <a:r>
              <a:rPr lang="en-GB" sz="1200" dirty="0" smtClean="0"/>
              <a:t>nvestigation</a:t>
            </a:r>
            <a:r>
              <a:rPr lang="en-GB" sz="1200" dirty="0"/>
              <a:t>. </a:t>
            </a:r>
            <a:r>
              <a:rPr lang="en-GB" sz="1200" dirty="0" smtClean="0"/>
              <a:t> Whilst </a:t>
            </a:r>
            <a:r>
              <a:rPr lang="en-GB" sz="1200" dirty="0"/>
              <a:t>this proved a </a:t>
            </a:r>
            <a:r>
              <a:rPr lang="en-GB" sz="1200" dirty="0" smtClean="0"/>
              <a:t>great </a:t>
            </a:r>
            <a:r>
              <a:rPr lang="en-GB" sz="1200" dirty="0"/>
              <a:t>problem </a:t>
            </a:r>
            <a:r>
              <a:rPr lang="en-GB" sz="1200" dirty="0" smtClean="0"/>
              <a:t>with respect </a:t>
            </a:r>
            <a:r>
              <a:rPr lang="en-GB" sz="1200" dirty="0"/>
              <a:t>to </a:t>
            </a:r>
            <a:r>
              <a:rPr lang="en-GB" sz="1200" dirty="0" smtClean="0"/>
              <a:t>plotting our </a:t>
            </a:r>
            <a:r>
              <a:rPr lang="en-GB" sz="1200" dirty="0"/>
              <a:t>results, </a:t>
            </a:r>
            <a:r>
              <a:rPr lang="en-GB" sz="1200" dirty="0" smtClean="0"/>
              <a:t>we </a:t>
            </a:r>
            <a:r>
              <a:rPr lang="en-GB" sz="1200" dirty="0"/>
              <a:t>were able to </a:t>
            </a:r>
            <a:r>
              <a:rPr lang="en-GB" sz="1200" dirty="0" smtClean="0"/>
              <a:t>calculate and </a:t>
            </a:r>
            <a:r>
              <a:rPr lang="en-GB" sz="1200" dirty="0"/>
              <a:t>plot an </a:t>
            </a:r>
            <a:r>
              <a:rPr lang="en-GB" sz="1200" dirty="0" err="1"/>
              <a:t>eastings</a:t>
            </a:r>
            <a:r>
              <a:rPr lang="en-GB" sz="1200" dirty="0"/>
              <a:t>/northings  </a:t>
            </a:r>
            <a:r>
              <a:rPr lang="en-GB" sz="1200" dirty="0" smtClean="0"/>
              <a:t>graph using </a:t>
            </a:r>
            <a:r>
              <a:rPr lang="en-GB" sz="1200" dirty="0"/>
              <a:t>our raw data; an extremely </a:t>
            </a:r>
            <a:r>
              <a:rPr lang="en-GB" sz="1200" dirty="0" smtClean="0"/>
              <a:t>tedious </a:t>
            </a:r>
            <a:r>
              <a:rPr lang="en-GB" sz="1200" dirty="0"/>
              <a:t>process!</a:t>
            </a:r>
          </a:p>
          <a:p>
            <a:pPr algn="just"/>
            <a:endParaRPr lang="en-GB" sz="1200" dirty="0"/>
          </a:p>
        </p:txBody>
      </p:sp>
      <p:grpSp>
        <p:nvGrpSpPr>
          <p:cNvPr id="6" name="Group 5"/>
          <p:cNvGrpSpPr/>
          <p:nvPr/>
        </p:nvGrpSpPr>
        <p:grpSpPr>
          <a:xfrm>
            <a:off x="8557282" y="6156830"/>
            <a:ext cx="5830312" cy="6093859"/>
            <a:chOff x="0" y="0"/>
            <a:chExt cx="6804012" cy="6332561"/>
          </a:xfrm>
          <a:effectLst>
            <a:glow rad="330200">
              <a:schemeClr val="accent1">
                <a:alpha val="40000"/>
              </a:schemeClr>
            </a:glow>
          </a:effectLst>
        </p:grpSpPr>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20291" t="7277" r="6989" b="5984"/>
            <a:stretch/>
          </p:blipFill>
          <p:spPr bwMode="auto">
            <a:xfrm>
              <a:off x="0" y="0"/>
              <a:ext cx="3712191" cy="3548418"/>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19634" t="7068" r="6490" b="6201"/>
            <a:stretch/>
          </p:blipFill>
          <p:spPr bwMode="auto">
            <a:xfrm>
              <a:off x="2797791" y="2920621"/>
              <a:ext cx="3630304" cy="3411940"/>
            </a:xfrm>
            <a:prstGeom prst="rect">
              <a:avLst/>
            </a:prstGeom>
            <a:ln>
              <a:noFill/>
            </a:ln>
            <a:extLst>
              <a:ext uri="{53640926-AAD7-44D8-BBD7-CCE9431645EC}">
                <a14:shadowObscured xmlns:a14="http://schemas.microsoft.com/office/drawing/2010/main"/>
              </a:ext>
            </a:extLst>
          </p:spPr>
        </p:pic>
        <p:cxnSp>
          <p:nvCxnSpPr>
            <p:cNvPr id="9" name="Straight Connector 8"/>
            <p:cNvCxnSpPr/>
            <p:nvPr/>
          </p:nvCxnSpPr>
          <p:spPr>
            <a:xfrm>
              <a:off x="2661313" y="1883391"/>
              <a:ext cx="136567" cy="4441371"/>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2661313" y="1883391"/>
              <a:ext cx="3762555" cy="1035685"/>
            </a:xfrm>
            <a:prstGeom prst="line">
              <a:avLst/>
            </a:prstGeom>
          </p:spPr>
          <p:style>
            <a:lnRef idx="2">
              <a:schemeClr val="accent2"/>
            </a:lnRef>
            <a:fillRef idx="0">
              <a:schemeClr val="accent2"/>
            </a:fillRef>
            <a:effectRef idx="1">
              <a:schemeClr val="accent2"/>
            </a:effectRef>
            <a:fontRef idx="minor">
              <a:schemeClr val="tx1"/>
            </a:fontRef>
          </p:style>
        </p:cxnSp>
        <p:sp>
          <p:nvSpPr>
            <p:cNvPr id="11" name="Text Box 7"/>
            <p:cNvSpPr txBox="1"/>
            <p:nvPr/>
          </p:nvSpPr>
          <p:spPr>
            <a:xfrm>
              <a:off x="3794112" y="1930086"/>
              <a:ext cx="3009900" cy="795020"/>
            </a:xfrm>
            <a:prstGeom prst="rect">
              <a:avLst/>
            </a:prstGeom>
            <a:gradFill>
              <a:gsLst>
                <a:gs pos="0">
                  <a:srgbClr val="5E9EFF"/>
                </a:gs>
                <a:gs pos="39999">
                  <a:srgbClr val="85C2FF"/>
                </a:gs>
                <a:gs pos="70000">
                  <a:srgbClr val="C4D6EB"/>
                </a:gs>
                <a:gs pos="100000">
                  <a:srgbClr val="FFEBFA"/>
                </a:gs>
              </a:gsLst>
              <a:lin ang="5400000" scaled="0"/>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1100" dirty="0" smtClean="0">
                  <a:effectLst/>
                  <a:ea typeface="Calibri"/>
                  <a:cs typeface="Times New Roman"/>
                </a:rPr>
                <a:t>Figure 2 -  </a:t>
              </a:r>
              <a:r>
                <a:rPr lang="en-GB" sz="1100" dirty="0">
                  <a:effectLst/>
                  <a:ea typeface="Calibri"/>
                  <a:cs typeface="Times New Roman"/>
                </a:rPr>
                <a:t>Map of Investigation site. </a:t>
              </a:r>
            </a:p>
            <a:p>
              <a:pPr>
                <a:lnSpc>
                  <a:spcPct val="115000"/>
                </a:lnSpc>
                <a:spcAft>
                  <a:spcPts val="0"/>
                </a:spcAft>
              </a:pPr>
              <a:r>
                <a:rPr lang="en-GB" sz="1100" dirty="0" smtClean="0">
                  <a:effectLst/>
                  <a:ea typeface="Calibri"/>
                  <a:cs typeface="Times New Roman"/>
                </a:rPr>
                <a:t>Coordinates: 50</a:t>
              </a:r>
              <a:r>
                <a:rPr lang="en-GB" sz="1100" dirty="0" smtClean="0">
                  <a:effectLst/>
                  <a:ea typeface="Calibri"/>
                  <a:cs typeface="Calibri"/>
                </a:rPr>
                <a:t>°</a:t>
              </a:r>
              <a:r>
                <a:rPr lang="en-GB" sz="1100" dirty="0" smtClean="0">
                  <a:effectLst/>
                  <a:ea typeface="Calibri"/>
                  <a:cs typeface="Times New Roman"/>
                </a:rPr>
                <a:t>09’20.00N,.</a:t>
              </a:r>
              <a:endParaRPr lang="en-GB" sz="1100" dirty="0">
                <a:effectLst/>
                <a:ea typeface="Calibri"/>
                <a:cs typeface="Times New Roman"/>
              </a:endParaRPr>
            </a:p>
            <a:p>
              <a:pPr>
                <a:lnSpc>
                  <a:spcPct val="115000"/>
                </a:lnSpc>
                <a:spcAft>
                  <a:spcPts val="0"/>
                </a:spcAft>
              </a:pPr>
              <a:r>
                <a:rPr lang="en-GB" sz="1100" dirty="0" smtClean="0">
                  <a:effectLst/>
                  <a:ea typeface="Calibri"/>
                  <a:cs typeface="Times New Roman"/>
                </a:rPr>
                <a:t>05</a:t>
              </a:r>
              <a:r>
                <a:rPr lang="en-GB" sz="1100" dirty="0" smtClean="0">
                  <a:effectLst/>
                  <a:ea typeface="Calibri"/>
                  <a:cs typeface="Calibri"/>
                </a:rPr>
                <a:t>°</a:t>
              </a:r>
              <a:r>
                <a:rPr lang="en-GB" sz="1100" dirty="0" smtClean="0">
                  <a:effectLst/>
                  <a:ea typeface="Calibri"/>
                  <a:cs typeface="Times New Roman"/>
                </a:rPr>
                <a:t>01’14.85W. (</a:t>
              </a:r>
              <a:r>
                <a:rPr lang="en-GB" sz="1100" i="1" dirty="0" err="1" smtClean="0">
                  <a:effectLst/>
                  <a:ea typeface="Calibri"/>
                  <a:cs typeface="Times New Roman"/>
                </a:rPr>
                <a:t>GoogleEarth</a:t>
              </a:r>
              <a:r>
                <a:rPr lang="en-GB" sz="1100" i="1" dirty="0" smtClean="0">
                  <a:effectLst/>
                  <a:ea typeface="Calibri"/>
                  <a:cs typeface="Times New Roman"/>
                </a:rPr>
                <a:t> 2012)</a:t>
              </a:r>
              <a:endParaRPr lang="en-GB" sz="1100" dirty="0">
                <a:effectLst/>
                <a:ea typeface="Calibri"/>
                <a:cs typeface="Times New Roman"/>
              </a:endParaRPr>
            </a:p>
          </p:txBody>
        </p:sp>
      </p:grpSp>
      <p:pic>
        <p:nvPicPr>
          <p:cNvPr id="1039" name="Picture 15" descr="\\SEAHORSE1\group_9\Geophysics\Geo2706_Pictures\Fal2012_Geo2706_Grabs1,2_ALL pictures\Geo2706_Equipment_Xplorer\#2706 Van Veen Gra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44796" y="6841686"/>
            <a:ext cx="2770095" cy="2435913"/>
          </a:xfrm>
          <a:prstGeom prst="rect">
            <a:avLst/>
          </a:prstGeom>
          <a:noFill/>
          <a:effectLst>
            <a:glow rad="444500">
              <a:schemeClr val="accent2"/>
            </a:glow>
          </a:effectLst>
          <a:extLst>
            <a:ext uri="{909E8E84-426E-40DD-AFC4-6F175D3DCCD1}">
              <a14:hiddenFill xmlns:a14="http://schemas.microsoft.com/office/drawing/2010/main">
                <a:solidFill>
                  <a:srgbClr val="FFFFFF"/>
                </a:solidFill>
              </a14:hiddenFill>
            </a:ext>
          </a:extLst>
        </p:spPr>
      </p:pic>
      <p:sp>
        <p:nvSpPr>
          <p:cNvPr id="1031" name="TextBox 1030"/>
          <p:cNvSpPr txBox="1"/>
          <p:nvPr/>
        </p:nvSpPr>
        <p:spPr>
          <a:xfrm>
            <a:off x="5744796" y="9297737"/>
            <a:ext cx="3084114" cy="276999"/>
          </a:xfrm>
          <a:prstGeom prst="rect">
            <a:avLst/>
          </a:prstGeom>
          <a:noFill/>
          <a:ln>
            <a:solidFill>
              <a:schemeClr val="tx1"/>
            </a:solidFill>
          </a:ln>
        </p:spPr>
        <p:txBody>
          <a:bodyPr wrap="none" rtlCol="0">
            <a:spAutoFit/>
          </a:bodyPr>
          <a:lstStyle/>
          <a:p>
            <a:r>
              <a:rPr lang="en-GB" sz="1200" i="1" dirty="0" smtClean="0"/>
              <a:t>Figure 1 - A van Veen grab in use on SV </a:t>
            </a:r>
            <a:r>
              <a:rPr lang="en-GB" sz="1200" i="1" dirty="0" err="1" smtClean="0"/>
              <a:t>Xplorer</a:t>
            </a:r>
            <a:endParaRPr lang="en-GB" sz="1200" i="1" dirty="0"/>
          </a:p>
        </p:txBody>
      </p:sp>
      <p:sp>
        <p:nvSpPr>
          <p:cNvPr id="1035" name="Oval 1034"/>
          <p:cNvSpPr/>
          <p:nvPr/>
        </p:nvSpPr>
        <p:spPr>
          <a:xfrm>
            <a:off x="2560050" y="8779215"/>
            <a:ext cx="259004" cy="25800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rot="1292824">
            <a:off x="3888853" y="10609024"/>
            <a:ext cx="648072" cy="109248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1309130" y="12278863"/>
            <a:ext cx="3759083" cy="7379976"/>
            <a:chOff x="11309130" y="12278863"/>
            <a:chExt cx="3759083" cy="7379976"/>
          </a:xfrm>
        </p:grpSpPr>
        <p:sp>
          <p:nvSpPr>
            <p:cNvPr id="18" name="TextBox 17"/>
            <p:cNvSpPr txBox="1"/>
            <p:nvPr/>
          </p:nvSpPr>
          <p:spPr>
            <a:xfrm>
              <a:off x="11309130" y="12278863"/>
              <a:ext cx="3759083" cy="2862322"/>
            </a:xfrm>
            <a:prstGeom prst="rect">
              <a:avLst/>
            </a:prstGeom>
            <a:gradFill>
              <a:gsLst>
                <a:gs pos="0">
                  <a:srgbClr val="5E9EFF"/>
                </a:gs>
                <a:gs pos="39999">
                  <a:srgbClr val="85C2FF"/>
                </a:gs>
                <a:gs pos="70000">
                  <a:srgbClr val="C4D6EB"/>
                </a:gs>
                <a:gs pos="100000">
                  <a:srgbClr val="FFEBFA"/>
                </a:gs>
              </a:gsLst>
              <a:lin ang="5400000" scaled="0"/>
            </a:gradFill>
            <a:effectLst>
              <a:glow rad="266700">
                <a:schemeClr val="accent1">
                  <a:alpha val="40000"/>
                </a:schemeClr>
              </a:glow>
              <a:softEdge rad="800100"/>
            </a:effectLst>
          </p:spPr>
          <p:txBody>
            <a:bodyPr wrap="square" rtlCol="0">
              <a:spAutoFit/>
            </a:bodyPr>
            <a:lstStyle/>
            <a:p>
              <a:pPr algn="just"/>
              <a:r>
                <a:rPr lang="en-GB" sz="1200" b="1" u="sng" dirty="0" smtClean="0"/>
                <a:t>Trace Map</a:t>
              </a:r>
            </a:p>
            <a:p>
              <a:pPr algn="just"/>
              <a:r>
                <a:rPr lang="en-GB" sz="1200" dirty="0" smtClean="0"/>
                <a:t>This trace map </a:t>
              </a:r>
              <a:r>
                <a:rPr lang="en-GB" sz="1200" dirty="0"/>
                <a:t>was created using the northings and </a:t>
              </a:r>
              <a:r>
                <a:rPr lang="en-GB" sz="1200" dirty="0" err="1"/>
                <a:t>eastings</a:t>
              </a:r>
              <a:r>
                <a:rPr lang="en-GB" sz="1200" dirty="0"/>
                <a:t> collected on the side scan traces. The time was also allocated on each plot point and this produced a very clear plan of where the transects were taken and at what time. Although we took 4 transects, when we re-printed the traces containing the co-ordinates, the first transect (line 002) was not saved onto the system and so we were only able to create a trace map of lines 003, 004 and 005. The main artefacts identified on the side scan mosaic were then mapped onto this trace map (excluding any found on line 002 as we do not have this data). Descriptions of each of the artefacts identified can be found in the section providing detailed explanation of our side scan mosaic.</a:t>
              </a:r>
            </a:p>
          </p:txBody>
        </p:sp>
        <p:pic>
          <p:nvPicPr>
            <p:cNvPr id="1034" name="Picture 10" descr="\\SEAHORSE1\group_9\Geophysics\Geophysics Poster - Individual files\img01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09130" y="15093138"/>
              <a:ext cx="3759083" cy="4565701"/>
            </a:xfrm>
            <a:prstGeom prst="rect">
              <a:avLst/>
            </a:prstGeom>
            <a:noFill/>
            <a:effectLst>
              <a:glow rad="63500">
                <a:schemeClr val="accent1">
                  <a:alpha val="4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2779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1246</Words>
  <Application>Microsoft Office PowerPoint</Application>
  <PresentationFormat>Custom</PresentationFormat>
  <Paragraphs>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Mapping Benthic Habitats in the Fal Estuary A Geophysical Investigation by Group 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cp:revision>
  <dcterms:created xsi:type="dcterms:W3CDTF">2012-06-28T14:01:28Z</dcterms:created>
  <dcterms:modified xsi:type="dcterms:W3CDTF">2012-06-30T15:08:09Z</dcterms:modified>
</cp:coreProperties>
</file>