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601575" cy="18002250"/>
  <p:notesSz cx="6858000" cy="9144000"/>
  <p:defaultTextStyle>
    <a:defPPr>
      <a:defRPr lang="en-US"/>
    </a:defPPr>
    <a:lvl1pPr marL="0" algn="l" defTabSz="1748255" rtl="0" eaLnBrk="1" latinLnBrk="0" hangingPunct="1">
      <a:defRPr sz="3400" kern="1200">
        <a:solidFill>
          <a:schemeClr val="tx1"/>
        </a:solidFill>
        <a:latin typeface="+mn-lt"/>
        <a:ea typeface="+mn-ea"/>
        <a:cs typeface="+mn-cs"/>
      </a:defRPr>
    </a:lvl1pPr>
    <a:lvl2pPr marL="874127" algn="l" defTabSz="1748255" rtl="0" eaLnBrk="1" latinLnBrk="0" hangingPunct="1">
      <a:defRPr sz="3400" kern="1200">
        <a:solidFill>
          <a:schemeClr val="tx1"/>
        </a:solidFill>
        <a:latin typeface="+mn-lt"/>
        <a:ea typeface="+mn-ea"/>
        <a:cs typeface="+mn-cs"/>
      </a:defRPr>
    </a:lvl2pPr>
    <a:lvl3pPr marL="1748255" algn="l" defTabSz="1748255" rtl="0" eaLnBrk="1" latinLnBrk="0" hangingPunct="1">
      <a:defRPr sz="3400" kern="1200">
        <a:solidFill>
          <a:schemeClr val="tx1"/>
        </a:solidFill>
        <a:latin typeface="+mn-lt"/>
        <a:ea typeface="+mn-ea"/>
        <a:cs typeface="+mn-cs"/>
      </a:defRPr>
    </a:lvl3pPr>
    <a:lvl4pPr marL="2622380" algn="l" defTabSz="1748255" rtl="0" eaLnBrk="1" latinLnBrk="0" hangingPunct="1">
      <a:defRPr sz="3400" kern="1200">
        <a:solidFill>
          <a:schemeClr val="tx1"/>
        </a:solidFill>
        <a:latin typeface="+mn-lt"/>
        <a:ea typeface="+mn-ea"/>
        <a:cs typeface="+mn-cs"/>
      </a:defRPr>
    </a:lvl4pPr>
    <a:lvl5pPr marL="3496508" algn="l" defTabSz="1748255" rtl="0" eaLnBrk="1" latinLnBrk="0" hangingPunct="1">
      <a:defRPr sz="3400" kern="1200">
        <a:solidFill>
          <a:schemeClr val="tx1"/>
        </a:solidFill>
        <a:latin typeface="+mn-lt"/>
        <a:ea typeface="+mn-ea"/>
        <a:cs typeface="+mn-cs"/>
      </a:defRPr>
    </a:lvl5pPr>
    <a:lvl6pPr marL="4370632" algn="l" defTabSz="1748255" rtl="0" eaLnBrk="1" latinLnBrk="0" hangingPunct="1">
      <a:defRPr sz="3400" kern="1200">
        <a:solidFill>
          <a:schemeClr val="tx1"/>
        </a:solidFill>
        <a:latin typeface="+mn-lt"/>
        <a:ea typeface="+mn-ea"/>
        <a:cs typeface="+mn-cs"/>
      </a:defRPr>
    </a:lvl6pPr>
    <a:lvl7pPr marL="5244758" algn="l" defTabSz="1748255" rtl="0" eaLnBrk="1" latinLnBrk="0" hangingPunct="1">
      <a:defRPr sz="3400" kern="1200">
        <a:solidFill>
          <a:schemeClr val="tx1"/>
        </a:solidFill>
        <a:latin typeface="+mn-lt"/>
        <a:ea typeface="+mn-ea"/>
        <a:cs typeface="+mn-cs"/>
      </a:defRPr>
    </a:lvl7pPr>
    <a:lvl8pPr marL="6118886" algn="l" defTabSz="1748255" rtl="0" eaLnBrk="1" latinLnBrk="0" hangingPunct="1">
      <a:defRPr sz="3400" kern="1200">
        <a:solidFill>
          <a:schemeClr val="tx1"/>
        </a:solidFill>
        <a:latin typeface="+mn-lt"/>
        <a:ea typeface="+mn-ea"/>
        <a:cs typeface="+mn-cs"/>
      </a:defRPr>
    </a:lvl8pPr>
    <a:lvl9pPr marL="6993013" algn="l" defTabSz="1748255" rtl="0" eaLnBrk="1" latinLnBrk="0" hangingPunct="1">
      <a:defRPr sz="3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1722" y="72"/>
      </p:cViewPr>
      <p:guideLst>
        <p:guide orient="horz" pos="5671"/>
        <p:guide pos="39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9" y="5592367"/>
            <a:ext cx="10711339" cy="385881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90237" y="10201275"/>
            <a:ext cx="8821103" cy="4600576"/>
          </a:xfrm>
        </p:spPr>
        <p:txBody>
          <a:bodyPr/>
          <a:lstStyle>
            <a:lvl1pPr marL="0" indent="0" algn="ctr">
              <a:buNone/>
              <a:defRPr>
                <a:solidFill>
                  <a:schemeClr val="tx1">
                    <a:tint val="75000"/>
                  </a:schemeClr>
                </a:solidFill>
              </a:defRPr>
            </a:lvl1pPr>
            <a:lvl2pPr marL="874127" indent="0" algn="ctr">
              <a:buNone/>
              <a:defRPr>
                <a:solidFill>
                  <a:schemeClr val="tx1">
                    <a:tint val="75000"/>
                  </a:schemeClr>
                </a:solidFill>
              </a:defRPr>
            </a:lvl2pPr>
            <a:lvl3pPr marL="1748255" indent="0" algn="ctr">
              <a:buNone/>
              <a:defRPr>
                <a:solidFill>
                  <a:schemeClr val="tx1">
                    <a:tint val="75000"/>
                  </a:schemeClr>
                </a:solidFill>
              </a:defRPr>
            </a:lvl3pPr>
            <a:lvl4pPr marL="2622380" indent="0" algn="ctr">
              <a:buNone/>
              <a:defRPr>
                <a:solidFill>
                  <a:schemeClr val="tx1">
                    <a:tint val="75000"/>
                  </a:schemeClr>
                </a:solidFill>
              </a:defRPr>
            </a:lvl4pPr>
            <a:lvl5pPr marL="3496508" indent="0" algn="ctr">
              <a:buNone/>
              <a:defRPr>
                <a:solidFill>
                  <a:schemeClr val="tx1">
                    <a:tint val="75000"/>
                  </a:schemeClr>
                </a:solidFill>
              </a:defRPr>
            </a:lvl5pPr>
            <a:lvl6pPr marL="4370632" indent="0" algn="ctr">
              <a:buNone/>
              <a:defRPr>
                <a:solidFill>
                  <a:schemeClr val="tx1">
                    <a:tint val="75000"/>
                  </a:schemeClr>
                </a:solidFill>
              </a:defRPr>
            </a:lvl6pPr>
            <a:lvl7pPr marL="5244758" indent="0" algn="ctr">
              <a:buNone/>
              <a:defRPr>
                <a:solidFill>
                  <a:schemeClr val="tx1">
                    <a:tint val="75000"/>
                  </a:schemeClr>
                </a:solidFill>
              </a:defRPr>
            </a:lvl7pPr>
            <a:lvl8pPr marL="6118886" indent="0" algn="ctr">
              <a:buNone/>
              <a:defRPr>
                <a:solidFill>
                  <a:schemeClr val="tx1">
                    <a:tint val="75000"/>
                  </a:schemeClr>
                </a:solidFill>
              </a:defRPr>
            </a:lvl8pPr>
            <a:lvl9pPr marL="69930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3" y="720926"/>
            <a:ext cx="2835356" cy="153602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0082" y="720926"/>
            <a:ext cx="8296038" cy="153602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40" y="11568122"/>
            <a:ext cx="10711339" cy="3575447"/>
          </a:xfrm>
        </p:spPr>
        <p:txBody>
          <a:bodyPr anchor="t"/>
          <a:lstStyle>
            <a:lvl1pPr algn="l">
              <a:defRPr sz="7600" b="1" cap="all"/>
            </a:lvl1pPr>
          </a:lstStyle>
          <a:p>
            <a:r>
              <a:rPr lang="en-US" smtClean="0"/>
              <a:t>Click to edit Master title style</a:t>
            </a:r>
            <a:endParaRPr lang="en-US"/>
          </a:p>
        </p:txBody>
      </p:sp>
      <p:sp>
        <p:nvSpPr>
          <p:cNvPr id="3" name="Text Placeholder 2"/>
          <p:cNvSpPr>
            <a:spLocks noGrp="1"/>
          </p:cNvSpPr>
          <p:nvPr>
            <p:ph type="body" idx="1"/>
          </p:nvPr>
        </p:nvSpPr>
        <p:spPr>
          <a:xfrm>
            <a:off x="995440" y="7630123"/>
            <a:ext cx="10711339" cy="3937991"/>
          </a:xfrm>
        </p:spPr>
        <p:txBody>
          <a:bodyPr anchor="b"/>
          <a:lstStyle>
            <a:lvl1pPr marL="0" indent="0">
              <a:buNone/>
              <a:defRPr sz="4000">
                <a:solidFill>
                  <a:schemeClr val="tx1">
                    <a:tint val="75000"/>
                  </a:schemeClr>
                </a:solidFill>
              </a:defRPr>
            </a:lvl1pPr>
            <a:lvl2pPr marL="874127" indent="0">
              <a:buNone/>
              <a:defRPr sz="3400">
                <a:solidFill>
                  <a:schemeClr val="tx1">
                    <a:tint val="75000"/>
                  </a:schemeClr>
                </a:solidFill>
              </a:defRPr>
            </a:lvl2pPr>
            <a:lvl3pPr marL="1748255" indent="0">
              <a:buNone/>
              <a:defRPr sz="3100">
                <a:solidFill>
                  <a:schemeClr val="tx1">
                    <a:tint val="75000"/>
                  </a:schemeClr>
                </a:solidFill>
              </a:defRPr>
            </a:lvl3pPr>
            <a:lvl4pPr marL="2622380" indent="0">
              <a:buNone/>
              <a:defRPr sz="2700">
                <a:solidFill>
                  <a:schemeClr val="tx1">
                    <a:tint val="75000"/>
                  </a:schemeClr>
                </a:solidFill>
              </a:defRPr>
            </a:lvl4pPr>
            <a:lvl5pPr marL="3496508" indent="0">
              <a:buNone/>
              <a:defRPr sz="2700">
                <a:solidFill>
                  <a:schemeClr val="tx1">
                    <a:tint val="75000"/>
                  </a:schemeClr>
                </a:solidFill>
              </a:defRPr>
            </a:lvl5pPr>
            <a:lvl6pPr marL="4370632" indent="0">
              <a:buNone/>
              <a:defRPr sz="2700">
                <a:solidFill>
                  <a:schemeClr val="tx1">
                    <a:tint val="75000"/>
                  </a:schemeClr>
                </a:solidFill>
              </a:defRPr>
            </a:lvl6pPr>
            <a:lvl7pPr marL="5244758" indent="0">
              <a:buNone/>
              <a:defRPr sz="2700">
                <a:solidFill>
                  <a:schemeClr val="tx1">
                    <a:tint val="75000"/>
                  </a:schemeClr>
                </a:solidFill>
              </a:defRPr>
            </a:lvl7pPr>
            <a:lvl8pPr marL="6118886" indent="0">
              <a:buNone/>
              <a:defRPr sz="2700">
                <a:solidFill>
                  <a:schemeClr val="tx1">
                    <a:tint val="75000"/>
                  </a:schemeClr>
                </a:solidFill>
              </a:defRPr>
            </a:lvl8pPr>
            <a:lvl9pPr marL="6993013" indent="0">
              <a:buNone/>
              <a:defRPr sz="2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0078" y="4200529"/>
            <a:ext cx="5565696" cy="11880653"/>
          </a:xfrm>
        </p:spPr>
        <p:txBody>
          <a:bodyPr/>
          <a:lstStyle>
            <a:lvl1pPr>
              <a:defRPr sz="5300"/>
            </a:lvl1pPr>
            <a:lvl2pPr>
              <a:defRPr sz="4500"/>
            </a:lvl2pPr>
            <a:lvl3pPr>
              <a:defRPr sz="40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5801" y="4200529"/>
            <a:ext cx="5565696" cy="11880653"/>
          </a:xfrm>
        </p:spPr>
        <p:txBody>
          <a:bodyPr/>
          <a:lstStyle>
            <a:lvl1pPr>
              <a:defRPr sz="5300"/>
            </a:lvl1pPr>
            <a:lvl2pPr>
              <a:defRPr sz="4500"/>
            </a:lvl2pPr>
            <a:lvl3pPr>
              <a:defRPr sz="40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30079" y="4029673"/>
            <a:ext cx="5567884" cy="1679374"/>
          </a:xfrm>
        </p:spPr>
        <p:txBody>
          <a:bodyPr anchor="b"/>
          <a:lstStyle>
            <a:lvl1pPr marL="0" indent="0">
              <a:buNone/>
              <a:defRPr sz="4500" b="1"/>
            </a:lvl1pPr>
            <a:lvl2pPr marL="874127" indent="0">
              <a:buNone/>
              <a:defRPr sz="4000" b="1"/>
            </a:lvl2pPr>
            <a:lvl3pPr marL="1748255" indent="0">
              <a:buNone/>
              <a:defRPr sz="3400" b="1"/>
            </a:lvl3pPr>
            <a:lvl4pPr marL="2622380" indent="0">
              <a:buNone/>
              <a:defRPr sz="3100" b="1"/>
            </a:lvl4pPr>
            <a:lvl5pPr marL="3496508" indent="0">
              <a:buNone/>
              <a:defRPr sz="3100" b="1"/>
            </a:lvl5pPr>
            <a:lvl6pPr marL="4370632" indent="0">
              <a:buNone/>
              <a:defRPr sz="3100" b="1"/>
            </a:lvl6pPr>
            <a:lvl7pPr marL="5244758" indent="0">
              <a:buNone/>
              <a:defRPr sz="3100" b="1"/>
            </a:lvl7pPr>
            <a:lvl8pPr marL="6118886" indent="0">
              <a:buNone/>
              <a:defRPr sz="3100" b="1"/>
            </a:lvl8pPr>
            <a:lvl9pPr marL="6993013"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630079" y="5709055"/>
            <a:ext cx="5567884" cy="10372130"/>
          </a:xfrm>
        </p:spPr>
        <p:txBody>
          <a:bodyPr/>
          <a:lstStyle>
            <a:lvl1pPr>
              <a:defRPr sz="4500"/>
            </a:lvl1pPr>
            <a:lvl2pPr>
              <a:defRPr sz="40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01429" y="4029673"/>
            <a:ext cx="5570072" cy="1679374"/>
          </a:xfrm>
        </p:spPr>
        <p:txBody>
          <a:bodyPr anchor="b"/>
          <a:lstStyle>
            <a:lvl1pPr marL="0" indent="0">
              <a:buNone/>
              <a:defRPr sz="4500" b="1"/>
            </a:lvl1pPr>
            <a:lvl2pPr marL="874127" indent="0">
              <a:buNone/>
              <a:defRPr sz="4000" b="1"/>
            </a:lvl2pPr>
            <a:lvl3pPr marL="1748255" indent="0">
              <a:buNone/>
              <a:defRPr sz="3400" b="1"/>
            </a:lvl3pPr>
            <a:lvl4pPr marL="2622380" indent="0">
              <a:buNone/>
              <a:defRPr sz="3100" b="1"/>
            </a:lvl4pPr>
            <a:lvl5pPr marL="3496508" indent="0">
              <a:buNone/>
              <a:defRPr sz="3100" b="1"/>
            </a:lvl5pPr>
            <a:lvl6pPr marL="4370632" indent="0">
              <a:buNone/>
              <a:defRPr sz="3100" b="1"/>
            </a:lvl6pPr>
            <a:lvl7pPr marL="5244758" indent="0">
              <a:buNone/>
              <a:defRPr sz="3100" b="1"/>
            </a:lvl7pPr>
            <a:lvl8pPr marL="6118886" indent="0">
              <a:buNone/>
              <a:defRPr sz="3100" b="1"/>
            </a:lvl8pPr>
            <a:lvl9pPr marL="6993013"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6401429" y="5709055"/>
            <a:ext cx="5570072" cy="10372130"/>
          </a:xfrm>
        </p:spPr>
        <p:txBody>
          <a:bodyPr/>
          <a:lstStyle>
            <a:lvl1pPr>
              <a:defRPr sz="4500"/>
            </a:lvl1pPr>
            <a:lvl2pPr>
              <a:defRPr sz="40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0" y="716757"/>
            <a:ext cx="4145831" cy="3050383"/>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4926870" y="716759"/>
            <a:ext cx="7044631" cy="15364420"/>
          </a:xfrm>
        </p:spPr>
        <p:txBody>
          <a:bodyPr/>
          <a:lstStyle>
            <a:lvl1pPr>
              <a:defRPr sz="6100"/>
            </a:lvl1pPr>
            <a:lvl2pPr>
              <a:defRPr sz="5300"/>
            </a:lvl2pPr>
            <a:lvl3pPr>
              <a:defRPr sz="45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080" y="3767140"/>
            <a:ext cx="4145831" cy="12314040"/>
          </a:xfrm>
        </p:spPr>
        <p:txBody>
          <a:bodyPr/>
          <a:lstStyle>
            <a:lvl1pPr marL="0" indent="0">
              <a:buNone/>
              <a:defRPr sz="2700"/>
            </a:lvl1pPr>
            <a:lvl2pPr marL="874127" indent="0">
              <a:buNone/>
              <a:defRPr sz="2300"/>
            </a:lvl2pPr>
            <a:lvl3pPr marL="1748255" indent="0">
              <a:buNone/>
              <a:defRPr sz="1900"/>
            </a:lvl3pPr>
            <a:lvl4pPr marL="2622380" indent="0">
              <a:buNone/>
              <a:defRPr sz="1800"/>
            </a:lvl4pPr>
            <a:lvl5pPr marL="3496508" indent="0">
              <a:buNone/>
              <a:defRPr sz="1800"/>
            </a:lvl5pPr>
            <a:lvl6pPr marL="4370632" indent="0">
              <a:buNone/>
              <a:defRPr sz="1800"/>
            </a:lvl6pPr>
            <a:lvl7pPr marL="5244758" indent="0">
              <a:buNone/>
              <a:defRPr sz="1800"/>
            </a:lvl7pPr>
            <a:lvl8pPr marL="6118886" indent="0">
              <a:buNone/>
              <a:defRPr sz="1800"/>
            </a:lvl8pPr>
            <a:lvl9pPr marL="6993013"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12601576"/>
            <a:ext cx="7560945" cy="1487689"/>
          </a:xfrm>
        </p:spPr>
        <p:txBody>
          <a:bodyPr anchor="b"/>
          <a:lstStyle>
            <a:lvl1pPr algn="l">
              <a:defRPr sz="4000" b="1"/>
            </a:lvl1pPr>
          </a:lstStyle>
          <a:p>
            <a:r>
              <a:rPr lang="en-US" smtClean="0"/>
              <a:t>Click to edit Master title style</a:t>
            </a:r>
            <a:endParaRPr lang="en-US"/>
          </a:p>
        </p:txBody>
      </p:sp>
      <p:sp>
        <p:nvSpPr>
          <p:cNvPr id="3" name="Picture Placeholder 2"/>
          <p:cNvSpPr>
            <a:spLocks noGrp="1"/>
          </p:cNvSpPr>
          <p:nvPr>
            <p:ph type="pic" idx="1"/>
          </p:nvPr>
        </p:nvSpPr>
        <p:spPr>
          <a:xfrm>
            <a:off x="2469997" y="1608535"/>
            <a:ext cx="7560945" cy="10801350"/>
          </a:xfrm>
        </p:spPr>
        <p:txBody>
          <a:bodyPr/>
          <a:lstStyle>
            <a:lvl1pPr marL="0" indent="0">
              <a:buNone/>
              <a:defRPr sz="6100"/>
            </a:lvl1pPr>
            <a:lvl2pPr marL="874127" indent="0">
              <a:buNone/>
              <a:defRPr sz="5300"/>
            </a:lvl2pPr>
            <a:lvl3pPr marL="1748255" indent="0">
              <a:buNone/>
              <a:defRPr sz="4500"/>
            </a:lvl3pPr>
            <a:lvl4pPr marL="2622380" indent="0">
              <a:buNone/>
              <a:defRPr sz="4000"/>
            </a:lvl4pPr>
            <a:lvl5pPr marL="3496508" indent="0">
              <a:buNone/>
              <a:defRPr sz="4000"/>
            </a:lvl5pPr>
            <a:lvl6pPr marL="4370632" indent="0">
              <a:buNone/>
              <a:defRPr sz="4000"/>
            </a:lvl6pPr>
            <a:lvl7pPr marL="5244758" indent="0">
              <a:buNone/>
              <a:defRPr sz="4000"/>
            </a:lvl7pPr>
            <a:lvl8pPr marL="6118886" indent="0">
              <a:buNone/>
              <a:defRPr sz="4000"/>
            </a:lvl8pPr>
            <a:lvl9pPr marL="6993013" indent="0">
              <a:buNone/>
              <a:defRPr sz="4000"/>
            </a:lvl9pPr>
          </a:lstStyle>
          <a:p>
            <a:endParaRPr lang="en-US"/>
          </a:p>
        </p:txBody>
      </p:sp>
      <p:sp>
        <p:nvSpPr>
          <p:cNvPr id="4" name="Text Placeholder 3"/>
          <p:cNvSpPr>
            <a:spLocks noGrp="1"/>
          </p:cNvSpPr>
          <p:nvPr>
            <p:ph type="body" sz="half" idx="2"/>
          </p:nvPr>
        </p:nvSpPr>
        <p:spPr>
          <a:xfrm>
            <a:off x="2469997" y="14089264"/>
            <a:ext cx="7560945" cy="2112763"/>
          </a:xfrm>
        </p:spPr>
        <p:txBody>
          <a:bodyPr/>
          <a:lstStyle>
            <a:lvl1pPr marL="0" indent="0">
              <a:buNone/>
              <a:defRPr sz="2700"/>
            </a:lvl1pPr>
            <a:lvl2pPr marL="874127" indent="0">
              <a:buNone/>
              <a:defRPr sz="2300"/>
            </a:lvl2pPr>
            <a:lvl3pPr marL="1748255" indent="0">
              <a:buNone/>
              <a:defRPr sz="1900"/>
            </a:lvl3pPr>
            <a:lvl4pPr marL="2622380" indent="0">
              <a:buNone/>
              <a:defRPr sz="1800"/>
            </a:lvl4pPr>
            <a:lvl5pPr marL="3496508" indent="0">
              <a:buNone/>
              <a:defRPr sz="1800"/>
            </a:lvl5pPr>
            <a:lvl6pPr marL="4370632" indent="0">
              <a:buNone/>
              <a:defRPr sz="1800"/>
            </a:lvl6pPr>
            <a:lvl7pPr marL="5244758" indent="0">
              <a:buNone/>
              <a:defRPr sz="1800"/>
            </a:lvl7pPr>
            <a:lvl8pPr marL="6118886" indent="0">
              <a:buNone/>
              <a:defRPr sz="1800"/>
            </a:lvl8pPr>
            <a:lvl9pPr marL="6993013"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080" y="720926"/>
            <a:ext cx="11341418" cy="3000376"/>
          </a:xfrm>
          <a:prstGeom prst="rect">
            <a:avLst/>
          </a:prstGeom>
        </p:spPr>
        <p:txBody>
          <a:bodyPr vert="horz" lIns="174826" tIns="87412" rIns="174826" bIns="874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30080" y="4200529"/>
            <a:ext cx="11341418" cy="11880653"/>
          </a:xfrm>
          <a:prstGeom prst="rect">
            <a:avLst/>
          </a:prstGeom>
        </p:spPr>
        <p:txBody>
          <a:bodyPr vert="horz" lIns="174826" tIns="87412" rIns="174826" bIns="874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30080" y="16685426"/>
            <a:ext cx="2940367" cy="958453"/>
          </a:xfrm>
          <a:prstGeom prst="rect">
            <a:avLst/>
          </a:prstGeom>
        </p:spPr>
        <p:txBody>
          <a:bodyPr vert="horz" lIns="174826" tIns="87412" rIns="174826" bIns="87412" rtlCol="0" anchor="ctr"/>
          <a:lstStyle>
            <a:lvl1pPr algn="l">
              <a:defRPr sz="2300">
                <a:solidFill>
                  <a:schemeClr val="tx1">
                    <a:tint val="75000"/>
                  </a:schemeClr>
                </a:solidFill>
              </a:defRPr>
            </a:lvl1pPr>
          </a:lstStyle>
          <a:p>
            <a:fld id="{1D8BD707-D9CF-40AE-B4C6-C98DA3205C09}" type="datetimeFigureOut">
              <a:rPr lang="en-US" smtClean="0"/>
              <a:pPr/>
              <a:t>7/5/2012</a:t>
            </a:fld>
            <a:endParaRPr lang="en-US"/>
          </a:p>
        </p:txBody>
      </p:sp>
      <p:sp>
        <p:nvSpPr>
          <p:cNvPr id="5" name="Footer Placeholder 4"/>
          <p:cNvSpPr>
            <a:spLocks noGrp="1"/>
          </p:cNvSpPr>
          <p:nvPr>
            <p:ph type="ftr" sz="quarter" idx="3"/>
          </p:nvPr>
        </p:nvSpPr>
        <p:spPr>
          <a:xfrm>
            <a:off x="4305539" y="16685426"/>
            <a:ext cx="3990499" cy="958453"/>
          </a:xfrm>
          <a:prstGeom prst="rect">
            <a:avLst/>
          </a:prstGeom>
        </p:spPr>
        <p:txBody>
          <a:bodyPr vert="horz" lIns="174826" tIns="87412" rIns="174826" bIns="87412" rtlCol="0" anchor="ctr"/>
          <a:lstStyle>
            <a:lvl1pPr algn="ctr">
              <a:defRPr sz="2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31130" y="16685426"/>
            <a:ext cx="2940367" cy="958453"/>
          </a:xfrm>
          <a:prstGeom prst="rect">
            <a:avLst/>
          </a:prstGeom>
        </p:spPr>
        <p:txBody>
          <a:bodyPr vert="horz" lIns="174826" tIns="87412" rIns="174826" bIns="87412" rtlCol="0" anchor="ctr"/>
          <a:lstStyle>
            <a:lvl1pPr algn="r">
              <a:defRPr sz="2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48255" rtl="0" eaLnBrk="1" latinLnBrk="0" hangingPunct="1">
        <a:spcBef>
          <a:spcPct val="0"/>
        </a:spcBef>
        <a:buNone/>
        <a:defRPr sz="8300" kern="1200">
          <a:solidFill>
            <a:schemeClr val="tx1"/>
          </a:solidFill>
          <a:latin typeface="+mj-lt"/>
          <a:ea typeface="+mj-ea"/>
          <a:cs typeface="+mj-cs"/>
        </a:defRPr>
      </a:lvl1pPr>
    </p:titleStyle>
    <p:bodyStyle>
      <a:lvl1pPr marL="655595" indent="-655595" algn="l" defTabSz="1748255"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0456" indent="-546329" algn="l" defTabSz="1748255" rtl="0" eaLnBrk="1" latinLnBrk="0" hangingPunct="1">
        <a:spcBef>
          <a:spcPct val="20000"/>
        </a:spcBef>
        <a:buFont typeface="Arial" pitchFamily="34" charset="0"/>
        <a:buChar char="–"/>
        <a:defRPr sz="5300" kern="1200">
          <a:solidFill>
            <a:schemeClr val="tx1"/>
          </a:solidFill>
          <a:latin typeface="+mn-lt"/>
          <a:ea typeface="+mn-ea"/>
          <a:cs typeface="+mn-cs"/>
        </a:defRPr>
      </a:lvl2pPr>
      <a:lvl3pPr marL="2185316" indent="-437063" algn="l" defTabSz="1748255" rtl="0" eaLnBrk="1" latinLnBrk="0" hangingPunct="1">
        <a:spcBef>
          <a:spcPct val="20000"/>
        </a:spcBef>
        <a:buFont typeface="Arial" pitchFamily="34" charset="0"/>
        <a:buChar char="•"/>
        <a:defRPr sz="4500" kern="1200">
          <a:solidFill>
            <a:schemeClr val="tx1"/>
          </a:solidFill>
          <a:latin typeface="+mn-lt"/>
          <a:ea typeface="+mn-ea"/>
          <a:cs typeface="+mn-cs"/>
        </a:defRPr>
      </a:lvl3pPr>
      <a:lvl4pPr marL="3059444"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3933570"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4807694"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681822"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555948"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430076" indent="-437063" algn="l" defTabSz="1748255"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748255" rtl="0" eaLnBrk="1" latinLnBrk="0" hangingPunct="1">
        <a:defRPr sz="3400" kern="1200">
          <a:solidFill>
            <a:schemeClr val="tx1"/>
          </a:solidFill>
          <a:latin typeface="+mn-lt"/>
          <a:ea typeface="+mn-ea"/>
          <a:cs typeface="+mn-cs"/>
        </a:defRPr>
      </a:lvl1pPr>
      <a:lvl2pPr marL="874127" algn="l" defTabSz="1748255" rtl="0" eaLnBrk="1" latinLnBrk="0" hangingPunct="1">
        <a:defRPr sz="3400" kern="1200">
          <a:solidFill>
            <a:schemeClr val="tx1"/>
          </a:solidFill>
          <a:latin typeface="+mn-lt"/>
          <a:ea typeface="+mn-ea"/>
          <a:cs typeface="+mn-cs"/>
        </a:defRPr>
      </a:lvl2pPr>
      <a:lvl3pPr marL="1748255" algn="l" defTabSz="1748255" rtl="0" eaLnBrk="1" latinLnBrk="0" hangingPunct="1">
        <a:defRPr sz="3400" kern="1200">
          <a:solidFill>
            <a:schemeClr val="tx1"/>
          </a:solidFill>
          <a:latin typeface="+mn-lt"/>
          <a:ea typeface="+mn-ea"/>
          <a:cs typeface="+mn-cs"/>
        </a:defRPr>
      </a:lvl3pPr>
      <a:lvl4pPr marL="2622380" algn="l" defTabSz="1748255" rtl="0" eaLnBrk="1" latinLnBrk="0" hangingPunct="1">
        <a:defRPr sz="3400" kern="1200">
          <a:solidFill>
            <a:schemeClr val="tx1"/>
          </a:solidFill>
          <a:latin typeface="+mn-lt"/>
          <a:ea typeface="+mn-ea"/>
          <a:cs typeface="+mn-cs"/>
        </a:defRPr>
      </a:lvl4pPr>
      <a:lvl5pPr marL="3496508" algn="l" defTabSz="1748255" rtl="0" eaLnBrk="1" latinLnBrk="0" hangingPunct="1">
        <a:defRPr sz="3400" kern="1200">
          <a:solidFill>
            <a:schemeClr val="tx1"/>
          </a:solidFill>
          <a:latin typeface="+mn-lt"/>
          <a:ea typeface="+mn-ea"/>
          <a:cs typeface="+mn-cs"/>
        </a:defRPr>
      </a:lvl5pPr>
      <a:lvl6pPr marL="4370632" algn="l" defTabSz="1748255" rtl="0" eaLnBrk="1" latinLnBrk="0" hangingPunct="1">
        <a:defRPr sz="3400" kern="1200">
          <a:solidFill>
            <a:schemeClr val="tx1"/>
          </a:solidFill>
          <a:latin typeface="+mn-lt"/>
          <a:ea typeface="+mn-ea"/>
          <a:cs typeface="+mn-cs"/>
        </a:defRPr>
      </a:lvl6pPr>
      <a:lvl7pPr marL="5244758" algn="l" defTabSz="1748255" rtl="0" eaLnBrk="1" latinLnBrk="0" hangingPunct="1">
        <a:defRPr sz="3400" kern="1200">
          <a:solidFill>
            <a:schemeClr val="tx1"/>
          </a:solidFill>
          <a:latin typeface="+mn-lt"/>
          <a:ea typeface="+mn-ea"/>
          <a:cs typeface="+mn-cs"/>
        </a:defRPr>
      </a:lvl7pPr>
      <a:lvl8pPr marL="6118886" algn="l" defTabSz="1748255" rtl="0" eaLnBrk="1" latinLnBrk="0" hangingPunct="1">
        <a:defRPr sz="3400" kern="1200">
          <a:solidFill>
            <a:schemeClr val="tx1"/>
          </a:solidFill>
          <a:latin typeface="+mn-lt"/>
          <a:ea typeface="+mn-ea"/>
          <a:cs typeface="+mn-cs"/>
        </a:defRPr>
      </a:lvl8pPr>
      <a:lvl9pPr marL="6993013" algn="l" defTabSz="1748255"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jpeg"/><Relationship Id="rId3" Type="http://schemas.openxmlformats.org/officeDocument/2006/relationships/hyperlink" Target="http://www.falmouthport.co.uk/commercial/html/documents/ProjectProgramme-DredgeDisposalandMaerlHabitatMitiga.pdf" TargetMode="External"/><Relationship Id="rId7" Type="http://schemas.openxmlformats.org/officeDocument/2006/relationships/image" Target="../media/image1.png"/><Relationship Id="rId12" Type="http://schemas.openxmlformats.org/officeDocument/2006/relationships/image" Target="../media/image5.jpeg"/><Relationship Id="rId2" Type="http://schemas.openxmlformats.org/officeDocument/2006/relationships/hyperlink" Target="http://www.falmouthport.co.uk/commercial/html/documents" TargetMode="External"/><Relationship Id="rId1" Type="http://schemas.openxmlformats.org/officeDocument/2006/relationships/slideLayout" Target="../slideLayouts/slideLayout7.xml"/><Relationship Id="rId6" Type="http://schemas.openxmlformats.org/officeDocument/2006/relationships/hyperlink" Target="http://www.cornwallwildlifetrust.org.uk/OneStopCMS/Core/TemplateHandler.aspx?NRMODE=Published&amp;NRNODEGUID=%7b74D3FA9B-C8C9-4EBA-9FDF-153F4393E9A6%7d&amp;NRORIGINALURL=/conservation/position_statements/fal_docks_dedge_and_the_reference_area_for_maerl&amp;NRCACHEHINT=NoModifyGuest" TargetMode="External"/><Relationship Id="rId11" Type="http://schemas.openxmlformats.org/officeDocument/2006/relationships/image" Target="../media/image4.jpeg"/><Relationship Id="rId5" Type="http://schemas.openxmlformats.org/officeDocument/2006/relationships/hyperlink" Target="http://www.cornwallwildlifetrust.org.uk/OneStopCMS/Core/TemplateHandler.aspx?NRMODE=Published&amp;NRNODEGUID=%7b74D3FA9B-C8C9-4EBA-9FDF-153F4393E9A6%7d&amp;NRORIGINALURL=/conservation/position_statements/fal_docks_dedge_and_the_reference_" TargetMode="External"/><Relationship Id="rId10" Type="http://schemas.openxmlformats.org/officeDocument/2006/relationships/image" Target="../media/image3.jpeg"/><Relationship Id="rId4" Type="http://schemas.openxmlformats.org/officeDocument/2006/relationships/hyperlink" Target="http://www.cornwallwildlifetrust.org.uk/OneStopCMS/Core/TemplateHandler.aspx?NRMODE=Published&amp;NRNODEGUID=%7b74D3FA9B-C8C9-4EBA-9FDF-"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00" y="16544925"/>
            <a:ext cx="8494688" cy="1530748"/>
          </a:xfrm>
          <a:prstGeom prst="rect">
            <a:avLst/>
          </a:prstGeom>
          <a:noFill/>
        </p:spPr>
        <p:txBody>
          <a:bodyPr wrap="square" lIns="174826" tIns="87412" rIns="174826" bIns="87412" rtlCol="0">
            <a:spAutoFit/>
          </a:bodyPr>
          <a:lstStyle/>
          <a:p>
            <a:r>
              <a:rPr lang="en-GB" sz="1100" b="1" u="sng" dirty="0" smtClean="0"/>
              <a:t>R</a:t>
            </a:r>
            <a:r>
              <a:rPr lang="en-GB" sz="1100" b="1" u="sng" dirty="0" smtClean="0"/>
              <a:t>eferences</a:t>
            </a:r>
          </a:p>
          <a:p>
            <a:r>
              <a:rPr lang="en-US" sz="1100" dirty="0" smtClean="0"/>
              <a:t>Port of Falmouth development initiative: Project </a:t>
            </a:r>
            <a:r>
              <a:rPr lang="en-US" sz="1100" dirty="0" err="1" smtClean="0"/>
              <a:t>Programme</a:t>
            </a:r>
            <a:r>
              <a:rPr lang="en-US" sz="1100" dirty="0" smtClean="0"/>
              <a:t> – Dredge Disposal and </a:t>
            </a:r>
            <a:r>
              <a:rPr lang="en-US" sz="1100" dirty="0" err="1" smtClean="0"/>
              <a:t>Maerl</a:t>
            </a:r>
            <a:r>
              <a:rPr lang="en-US" sz="1100" dirty="0" smtClean="0"/>
              <a:t> Mitigation, [online] (2009), Available at: </a:t>
            </a:r>
            <a:r>
              <a:rPr lang="en-US" sz="1100" u="sng" dirty="0" smtClean="0">
                <a:hlinkClick r:id="rId2"/>
              </a:rPr>
              <a:t>http://www.falmouthport.co.uk/commercial/html/documents</a:t>
            </a:r>
            <a:r>
              <a:rPr lang="en-GB" sz="1100" u="sng" dirty="0" smtClean="0">
                <a:hlinkClick r:id="rId3"/>
              </a:rPr>
              <a:t>/ProjectProgramme-DredgeDisposalandMaerlHabitatMitiga.pdf</a:t>
            </a:r>
            <a:r>
              <a:rPr lang="en-GB" sz="1100" dirty="0" smtClean="0"/>
              <a:t>, [accessed on : 02/07/2012].</a:t>
            </a:r>
            <a:r>
              <a:rPr lang="en-US" sz="1100" dirty="0" smtClean="0"/>
              <a:t/>
            </a:r>
            <a:br>
              <a:rPr lang="en-US" sz="1100" dirty="0" smtClean="0"/>
            </a:br>
            <a:r>
              <a:rPr lang="en-US" sz="1100" dirty="0" smtClean="0"/>
              <a:t>Fal Docks dredge, Habitats Directive review and the ‘reference area’ for </a:t>
            </a:r>
            <a:r>
              <a:rPr lang="en-US" sz="1100" dirty="0" err="1" smtClean="0"/>
              <a:t>maerl</a:t>
            </a:r>
            <a:r>
              <a:rPr lang="en-US" sz="1100" dirty="0" smtClean="0"/>
              <a:t>, [online], no date, Available: </a:t>
            </a:r>
            <a:r>
              <a:rPr lang="en-US" sz="1100" u="sng" dirty="0" smtClean="0">
                <a:hlinkClick r:id="rId4"/>
              </a:rPr>
              <a:t>http://www.cornwallwildlifetrust.org.uk/OneStopCMS/Core/TemplateHandler.aspx?NRMODE=Published&amp;NRNODEGUID=%7b74D3FA9B-C8C9-4EBA-9FDF-</a:t>
            </a:r>
            <a:r>
              <a:rPr lang="en-US" sz="1100" u="sng" dirty="0" smtClean="0"/>
              <a:t> </a:t>
            </a:r>
            <a:r>
              <a:rPr lang="en-US" sz="1100" u="sng" dirty="0" smtClean="0">
                <a:hlinkClick r:id="rId5"/>
              </a:rPr>
              <a:t>153F4393E9A6%7d&amp;NRORIGINALURL</a:t>
            </a:r>
            <a:r>
              <a:rPr lang="en-US" sz="1100" u="sng" dirty="0">
                <a:hlinkClick r:id="rId5"/>
              </a:rPr>
              <a:t>=%</a:t>
            </a:r>
            <a:r>
              <a:rPr lang="en-US" sz="1100" u="sng" dirty="0" smtClean="0">
                <a:hlinkClick r:id="rId5"/>
              </a:rPr>
              <a:t>2fconservation%2fposition</a:t>
            </a:r>
          </a:p>
          <a:p>
            <a:r>
              <a:rPr lang="en-US" sz="1100" u="sng" dirty="0" smtClean="0">
                <a:hlinkClick r:id="rId5"/>
              </a:rPr>
              <a:t>statements%2ffal_docks_dedge_and_the_reference_</a:t>
            </a:r>
            <a:r>
              <a:rPr lang="en-US" sz="1100" u="sng" dirty="0" smtClean="0">
                <a:hlinkClick r:id="rId6"/>
              </a:rPr>
              <a:t>area_for_maerl&amp;NRCACHEHINT=</a:t>
            </a:r>
            <a:r>
              <a:rPr lang="en-US" sz="1100" u="sng" dirty="0" err="1" smtClean="0">
                <a:hlinkClick r:id="rId6"/>
              </a:rPr>
              <a:t>NoModifyGuest</a:t>
            </a:r>
            <a:r>
              <a:rPr lang="en-US" sz="1100" dirty="0" smtClean="0"/>
              <a:t> </a:t>
            </a:r>
            <a:r>
              <a:rPr lang="en-US" sz="1100" dirty="0"/>
              <a:t>[accessed on:  02/07/2012</a:t>
            </a:r>
            <a:r>
              <a:rPr lang="en-US" sz="1100" dirty="0" smtClean="0"/>
              <a:t>].</a:t>
            </a:r>
            <a:endParaRPr lang="en-GB" sz="1100" b="1" u="sng" dirty="0"/>
          </a:p>
        </p:txBody>
      </p:sp>
      <p:sp>
        <p:nvSpPr>
          <p:cNvPr id="15" name="TextBox 14"/>
          <p:cNvSpPr txBox="1"/>
          <p:nvPr/>
        </p:nvSpPr>
        <p:spPr>
          <a:xfrm>
            <a:off x="8426304" y="4276725"/>
            <a:ext cx="4122883" cy="3616375"/>
          </a:xfrm>
          <a:prstGeom prst="rect">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b="1" u="sng" dirty="0"/>
              <a:t>Sidescan </a:t>
            </a:r>
            <a:r>
              <a:rPr lang="en-GB" sz="2000" b="1" u="sng" dirty="0" smtClean="0"/>
              <a:t>Output</a:t>
            </a:r>
          </a:p>
          <a:p>
            <a:r>
              <a:rPr lang="en-GB" sz="1100" dirty="0" smtClean="0"/>
              <a:t>(Surfer) The </a:t>
            </a:r>
            <a:r>
              <a:rPr lang="en-GB" sz="1100" dirty="0"/>
              <a:t>plots were now ready to be printed and the </a:t>
            </a:r>
            <a:r>
              <a:rPr lang="en-GB" sz="1100" dirty="0" err="1"/>
              <a:t>bedforms</a:t>
            </a:r>
            <a:r>
              <a:rPr lang="en-GB" sz="1100" dirty="0"/>
              <a:t> observed on the sidescan can then be plotted onto the track plots.</a:t>
            </a:r>
          </a:p>
          <a:p>
            <a:endParaRPr lang="en-GB" sz="1100" b="1" u="sng" dirty="0"/>
          </a:p>
          <a:p>
            <a:r>
              <a:rPr lang="en-GB" sz="1100" dirty="0" smtClean="0"/>
              <a:t>Processing </a:t>
            </a:r>
            <a:r>
              <a:rPr lang="en-GB" sz="1100" dirty="0"/>
              <a:t>the sidescan output from the towfish involved transforming the linearly recorded </a:t>
            </a:r>
            <a:r>
              <a:rPr lang="en-GB" sz="1100" dirty="0" err="1"/>
              <a:t>trackplot</a:t>
            </a:r>
            <a:r>
              <a:rPr lang="en-GB" sz="1100" dirty="0"/>
              <a:t> into a mosaic, thus representing the entire sampling area covered by the towfish. This was completed with the aid of time stamps and initial markings of each transect start and end site, so the trace could be cut and stuck together in the correct position. </a:t>
            </a:r>
          </a:p>
          <a:p>
            <a:r>
              <a:rPr lang="en-GB" sz="1100" dirty="0"/>
              <a:t>Therefore, the generation of a sidescan mosaic allows the establishment of a relationship between the distance and patterning on the paper trace and </a:t>
            </a:r>
            <a:r>
              <a:rPr lang="en-GB" sz="1100" dirty="0" err="1"/>
              <a:t>trackplot</a:t>
            </a:r>
            <a:r>
              <a:rPr lang="en-GB" sz="1100" dirty="0"/>
              <a:t>. </a:t>
            </a:r>
            <a:endParaRPr lang="en-GB" sz="1100" dirty="0" smtClean="0"/>
          </a:p>
          <a:p>
            <a:endParaRPr lang="en-GB" sz="1100" dirty="0"/>
          </a:p>
          <a:p>
            <a:r>
              <a:rPr lang="en-GB" sz="1100" dirty="0"/>
              <a:t>Boundaries of </a:t>
            </a:r>
            <a:r>
              <a:rPr lang="en-GB" sz="1100" dirty="0" err="1"/>
              <a:t>bedforms</a:t>
            </a:r>
            <a:r>
              <a:rPr lang="en-GB" sz="1100" dirty="0"/>
              <a:t>, bathymetry and anthropogenic structures can be mapped onto the sidescan mosaic by observing the change in tone </a:t>
            </a:r>
            <a:r>
              <a:rPr lang="en-GB" sz="1100" dirty="0" smtClean="0"/>
              <a:t>and patterning</a:t>
            </a:r>
            <a:r>
              <a:rPr lang="en-GB" sz="1100" dirty="0"/>
              <a:t>. Calculating the true horizontal distance of these boundaries and structures requires the use of equations which converts the slant range measured as centimetres on the sidescan mosaic to the theoretical measurements within the water column</a:t>
            </a:r>
            <a:r>
              <a:rPr lang="en-GB" sz="1100" dirty="0" smtClean="0"/>
              <a:t>.</a:t>
            </a:r>
            <a:endParaRPr lang="en-GB" sz="1100" dirty="0"/>
          </a:p>
        </p:txBody>
      </p:sp>
      <mc:AlternateContent xmlns:mc="http://schemas.openxmlformats.org/markup-compatibility/2006">
        <mc:Choice xmlns:a14="http://schemas.microsoft.com/office/drawing/2010/main" Requires="a14">
          <p:sp>
            <p:nvSpPr>
              <p:cNvPr id="16" name="TextBox 15"/>
              <p:cNvSpPr txBox="1"/>
              <p:nvPr/>
            </p:nvSpPr>
            <p:spPr>
              <a:xfrm>
                <a:off x="8434387" y="8010525"/>
                <a:ext cx="4118073" cy="1563057"/>
              </a:xfrm>
              <a:prstGeom prst="rect">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200" u="sng" dirty="0" smtClean="0"/>
                  <a:t>Equations</a:t>
                </a:r>
              </a:p>
              <a:p>
                <a:r>
                  <a:rPr lang="en-GB" sz="1200" dirty="0" smtClean="0"/>
                  <a:t>Relationship </a:t>
                </a:r>
                <a:r>
                  <a:rPr lang="en-GB" sz="1200" dirty="0"/>
                  <a:t>between distance on paper trace and </a:t>
                </a:r>
                <a:r>
                  <a:rPr lang="en-GB" sz="1200" dirty="0" err="1"/>
                  <a:t>trackplot</a:t>
                </a:r>
                <a:r>
                  <a:rPr lang="en-GB" sz="1200" dirty="0"/>
                  <a:t> = </a:t>
                </a:r>
                <a14:m>
                  <m:oMath xmlns:m="http://schemas.openxmlformats.org/officeDocument/2006/math">
                    <m:f>
                      <m:fPr>
                        <m:ctrlPr>
                          <a:rPr lang="en-GB" sz="1200" b="1" i="1">
                            <a:latin typeface="Cambria Math"/>
                          </a:rPr>
                        </m:ctrlPr>
                      </m:fPr>
                      <m:num>
                        <m:r>
                          <a:rPr lang="en-GB" sz="1200" b="1" i="1">
                            <a:latin typeface="Cambria Math"/>
                          </a:rPr>
                          <m:t>𝑯</m:t>
                        </m:r>
                        <m:r>
                          <a:rPr lang="en-GB" sz="1200" b="1" i="1" baseline="-25000">
                            <a:latin typeface="Cambria Math"/>
                          </a:rPr>
                          <m:t>𝒇</m:t>
                        </m:r>
                        <m:r>
                          <a:rPr lang="en-GB" sz="1200" b="1" i="1">
                            <a:latin typeface="Cambria Math"/>
                          </a:rPr>
                          <m:t>(</m:t>
                        </m:r>
                        <m:r>
                          <a:rPr lang="en-GB" sz="1200" b="1" i="1">
                            <a:latin typeface="Cambria Math"/>
                          </a:rPr>
                          <m:t>𝒎</m:t>
                        </m:r>
                        <m:r>
                          <a:rPr lang="en-GB" sz="1200" b="1" i="1">
                            <a:latin typeface="Cambria Math"/>
                          </a:rPr>
                          <m:t>)</m:t>
                        </m:r>
                      </m:num>
                      <m:den>
                        <m:r>
                          <a:rPr lang="en-GB" sz="1200" b="1" i="1">
                            <a:latin typeface="Cambria Math"/>
                          </a:rPr>
                          <m:t>𝑯</m:t>
                        </m:r>
                        <m:r>
                          <a:rPr lang="en-GB" sz="1200" b="1" i="1" baseline="-25000">
                            <a:latin typeface="Cambria Math"/>
                          </a:rPr>
                          <m:t>𝒇</m:t>
                        </m:r>
                        <m:r>
                          <a:rPr lang="en-GB" sz="1200" b="1" i="1">
                            <a:latin typeface="Cambria Math"/>
                          </a:rPr>
                          <m:t>(</m:t>
                        </m:r>
                        <m:r>
                          <a:rPr lang="en-GB" sz="1200" b="1" i="1">
                            <a:latin typeface="Cambria Math"/>
                          </a:rPr>
                          <m:t>𝒄𝒎</m:t>
                        </m:r>
                        <m:r>
                          <a:rPr lang="en-GB" sz="1200" b="1" i="1">
                            <a:latin typeface="Cambria Math"/>
                          </a:rPr>
                          <m:t>)</m:t>
                        </m:r>
                      </m:den>
                    </m:f>
                  </m:oMath>
                </a14:m>
                <a:r>
                  <a:rPr lang="en-GB" sz="1200" b="1" dirty="0"/>
                  <a:t> = </a:t>
                </a:r>
                <a14:m>
                  <m:oMath xmlns:m="http://schemas.openxmlformats.org/officeDocument/2006/math">
                    <m:f>
                      <m:fPr>
                        <m:ctrlPr>
                          <a:rPr lang="en-GB" sz="1200" b="1" i="1">
                            <a:latin typeface="Cambria Math"/>
                          </a:rPr>
                        </m:ctrlPr>
                      </m:fPr>
                      <m:num>
                        <m:r>
                          <a:rPr lang="en-GB" sz="1200" b="1" i="1">
                            <a:latin typeface="Cambria Math"/>
                          </a:rPr>
                          <m:t>𝒓</m:t>
                        </m:r>
                        <m:r>
                          <a:rPr lang="en-GB" sz="1200" b="1" i="1">
                            <a:latin typeface="Cambria Math"/>
                          </a:rPr>
                          <m:t>(</m:t>
                        </m:r>
                        <m:r>
                          <a:rPr lang="en-GB" sz="1200" b="1" i="1">
                            <a:latin typeface="Cambria Math"/>
                          </a:rPr>
                          <m:t>𝒎</m:t>
                        </m:r>
                        <m:r>
                          <a:rPr lang="en-GB" sz="1200" b="1" i="1">
                            <a:latin typeface="Cambria Math"/>
                          </a:rPr>
                          <m:t>)</m:t>
                        </m:r>
                      </m:num>
                      <m:den>
                        <m:r>
                          <a:rPr lang="en-GB" sz="1200" b="1" i="1">
                            <a:latin typeface="Cambria Math"/>
                          </a:rPr>
                          <m:t>𝒓</m:t>
                        </m:r>
                        <m:r>
                          <a:rPr lang="en-GB" sz="1200" b="1" i="1">
                            <a:latin typeface="Cambria Math"/>
                          </a:rPr>
                          <m:t>(</m:t>
                        </m:r>
                        <m:r>
                          <a:rPr lang="en-GB" sz="1200" b="1" i="1">
                            <a:latin typeface="Cambria Math"/>
                          </a:rPr>
                          <m:t>𝒄𝒎</m:t>
                        </m:r>
                        <m:r>
                          <a:rPr lang="en-GB" sz="1200" b="1" i="1">
                            <a:latin typeface="Cambria Math"/>
                          </a:rPr>
                          <m:t>)</m:t>
                        </m:r>
                      </m:den>
                    </m:f>
                  </m:oMath>
                </a14:m>
                <a:endParaRPr lang="en-GB" sz="1200" b="1" dirty="0"/>
              </a:p>
              <a:p>
                <a:r>
                  <a:rPr lang="en-GB" sz="1200" dirty="0"/>
                  <a:t>F</a:t>
                </a:r>
                <a:r>
                  <a:rPr lang="en-GB" sz="1200" dirty="0" smtClean="0"/>
                  <a:t>ish </a:t>
                </a:r>
                <a:r>
                  <a:rPr lang="en-GB" sz="1200" dirty="0"/>
                  <a:t>height (m) </a:t>
                </a:r>
                <a:r>
                  <a:rPr lang="en-GB" sz="1200" dirty="0" smtClean="0"/>
                  <a:t>= </a:t>
                </a:r>
                <a:r>
                  <a:rPr lang="en-GB" sz="1200" b="1" dirty="0" err="1"/>
                  <a:t>H</a:t>
                </a:r>
                <a:r>
                  <a:rPr lang="en-GB" sz="1200" b="1" baseline="-25000" dirty="0" err="1"/>
                  <a:t>f</a:t>
                </a:r>
                <a:r>
                  <a:rPr lang="en-GB" sz="1200" b="1" baseline="-25000" dirty="0"/>
                  <a:t>­</a:t>
                </a:r>
                <a:r>
                  <a:rPr lang="en-GB" sz="1200" b="1" dirty="0"/>
                  <a:t>(m) =  </a:t>
                </a:r>
                <a14:m>
                  <m:oMath xmlns:m="http://schemas.openxmlformats.org/officeDocument/2006/math">
                    <m:f>
                      <m:fPr>
                        <m:ctrlPr>
                          <a:rPr lang="en-GB" sz="1200" b="1" i="1">
                            <a:latin typeface="Cambria Math"/>
                          </a:rPr>
                        </m:ctrlPr>
                      </m:fPr>
                      <m:num>
                        <m:r>
                          <a:rPr lang="en-GB" sz="1200" b="1" i="1">
                            <a:latin typeface="Cambria Math"/>
                          </a:rPr>
                          <m:t>𝒓</m:t>
                        </m:r>
                        <m:r>
                          <a:rPr lang="en-GB" sz="1200" b="1" i="1">
                            <a:latin typeface="Cambria Math"/>
                          </a:rPr>
                          <m:t>(</m:t>
                        </m:r>
                        <m:r>
                          <a:rPr lang="en-GB" sz="1200" b="1" i="1">
                            <a:latin typeface="Cambria Math"/>
                          </a:rPr>
                          <m:t>𝒎</m:t>
                        </m:r>
                        <m:r>
                          <a:rPr lang="en-GB" sz="1200" b="1" i="1">
                            <a:latin typeface="Cambria Math"/>
                          </a:rPr>
                          <m:t>)</m:t>
                        </m:r>
                      </m:num>
                      <m:den>
                        <m:r>
                          <a:rPr lang="en-GB" sz="1200" b="1" i="1">
                            <a:latin typeface="Cambria Math"/>
                          </a:rPr>
                          <m:t>𝒓</m:t>
                        </m:r>
                        <m:d>
                          <m:dPr>
                            <m:ctrlPr>
                              <a:rPr lang="en-GB" sz="1200" b="1" i="1">
                                <a:latin typeface="Cambria Math"/>
                              </a:rPr>
                            </m:ctrlPr>
                          </m:dPr>
                          <m:e>
                            <m:r>
                              <a:rPr lang="en-GB" sz="1200" b="1" i="1">
                                <a:latin typeface="Cambria Math"/>
                              </a:rPr>
                              <m:t>𝒄𝒎</m:t>
                            </m:r>
                          </m:e>
                        </m:d>
                      </m:den>
                    </m:f>
                    <m:r>
                      <a:rPr lang="en-GB" sz="1200" b="1" i="1">
                        <a:latin typeface="Cambria Math"/>
                      </a:rPr>
                      <m:t> </m:t>
                    </m:r>
                    <m:r>
                      <a:rPr lang="en-GB" sz="1200" b="1" i="1">
                        <a:latin typeface="Cambria Math"/>
                      </a:rPr>
                      <m:t>𝒙</m:t>
                    </m:r>
                    <m:r>
                      <a:rPr lang="en-GB" sz="1200" b="1" i="1">
                        <a:latin typeface="Cambria Math"/>
                      </a:rPr>
                      <m:t> </m:t>
                    </m:r>
                    <m:r>
                      <a:rPr lang="en-GB" sz="1200" b="1" i="1">
                        <a:latin typeface="Cambria Math"/>
                      </a:rPr>
                      <m:t>𝑯𝒇</m:t>
                    </m:r>
                    <m:r>
                      <a:rPr lang="en-GB" sz="1200" b="1" i="1">
                        <a:latin typeface="Cambria Math"/>
                      </a:rPr>
                      <m:t>(</m:t>
                    </m:r>
                    <m:r>
                      <a:rPr lang="en-GB" sz="1200" b="1" i="1">
                        <a:latin typeface="Cambria Math"/>
                      </a:rPr>
                      <m:t>𝒄𝒎</m:t>
                    </m:r>
                    <m:r>
                      <a:rPr lang="en-GB" sz="1200" b="1" i="1">
                        <a:latin typeface="Cambria Math"/>
                      </a:rPr>
                      <m:t>)</m:t>
                    </m:r>
                  </m:oMath>
                </a14:m>
                <a:endParaRPr lang="en-GB" sz="1200" b="1" dirty="0"/>
              </a:p>
              <a:p>
                <a:r>
                  <a:rPr lang="en-GB" sz="1200" dirty="0" smtClean="0"/>
                  <a:t>Slant </a:t>
                </a:r>
                <a:r>
                  <a:rPr lang="en-GB" sz="1200" dirty="0"/>
                  <a:t>range (m) </a:t>
                </a:r>
                <a:r>
                  <a:rPr lang="en-GB" sz="1200" dirty="0" smtClean="0"/>
                  <a:t>= </a:t>
                </a:r>
                <a:r>
                  <a:rPr lang="en-GB" sz="1200" b="1" dirty="0" err="1"/>
                  <a:t>R</a:t>
                </a:r>
                <a:r>
                  <a:rPr lang="en-GB" sz="1200" b="1" baseline="-25000" dirty="0" err="1"/>
                  <a:t>s</a:t>
                </a:r>
                <a:r>
                  <a:rPr lang="en-GB" sz="1200" b="1" dirty="0"/>
                  <a:t>(m) = </a:t>
                </a:r>
                <a14:m>
                  <m:oMath xmlns:m="http://schemas.openxmlformats.org/officeDocument/2006/math">
                    <m:f>
                      <m:fPr>
                        <m:ctrlPr>
                          <a:rPr lang="en-GB" sz="1200" b="1" i="1">
                            <a:latin typeface="Cambria Math"/>
                          </a:rPr>
                        </m:ctrlPr>
                      </m:fPr>
                      <m:num>
                        <m:r>
                          <a:rPr lang="en-GB" sz="1200" b="1" i="1">
                            <a:latin typeface="Cambria Math"/>
                          </a:rPr>
                          <m:t>𝑯</m:t>
                        </m:r>
                        <m:r>
                          <a:rPr lang="en-GB" sz="1200" b="1" i="1" baseline="-25000">
                            <a:latin typeface="Cambria Math"/>
                          </a:rPr>
                          <m:t>𝒇</m:t>
                        </m:r>
                        <m:r>
                          <a:rPr lang="en-GB" sz="1200" b="1" i="1">
                            <a:latin typeface="Cambria Math"/>
                          </a:rPr>
                          <m:t>(</m:t>
                        </m:r>
                        <m:r>
                          <a:rPr lang="en-GB" sz="1200" b="1" i="1">
                            <a:latin typeface="Cambria Math"/>
                          </a:rPr>
                          <m:t>𝒎</m:t>
                        </m:r>
                        <m:r>
                          <a:rPr lang="en-GB" sz="1200" b="1" i="1">
                            <a:latin typeface="Cambria Math"/>
                          </a:rPr>
                          <m:t>)</m:t>
                        </m:r>
                      </m:num>
                      <m:den>
                        <m:r>
                          <a:rPr lang="en-GB" sz="1200" b="1" i="1">
                            <a:latin typeface="Cambria Math"/>
                          </a:rPr>
                          <m:t>𝑯</m:t>
                        </m:r>
                        <m:r>
                          <a:rPr lang="en-GB" sz="1200" b="1" i="1" baseline="-25000">
                            <a:latin typeface="Cambria Math"/>
                          </a:rPr>
                          <m:t>𝒇</m:t>
                        </m:r>
                        <m:r>
                          <a:rPr lang="en-GB" sz="1200" b="1" i="1">
                            <a:latin typeface="Cambria Math"/>
                          </a:rPr>
                          <m:t>(</m:t>
                        </m:r>
                        <m:r>
                          <a:rPr lang="en-GB" sz="1200" b="1" i="1">
                            <a:latin typeface="Cambria Math"/>
                          </a:rPr>
                          <m:t>𝒄𝒎</m:t>
                        </m:r>
                        <m:r>
                          <a:rPr lang="en-GB" sz="1200" b="1" i="1">
                            <a:latin typeface="Cambria Math"/>
                          </a:rPr>
                          <m:t>)</m:t>
                        </m:r>
                      </m:den>
                    </m:f>
                  </m:oMath>
                </a14:m>
                <a:r>
                  <a:rPr lang="en-GB" sz="1200" b="1" dirty="0"/>
                  <a:t> x </a:t>
                </a:r>
                <a:r>
                  <a:rPr lang="en-GB" sz="1200" b="1" dirty="0" err="1"/>
                  <a:t>R</a:t>
                </a:r>
                <a:r>
                  <a:rPr lang="en-GB" sz="1200" b="1" baseline="-25000" dirty="0" err="1"/>
                  <a:t>s</a:t>
                </a:r>
                <a:r>
                  <a:rPr lang="en-GB" sz="1200" b="1" dirty="0"/>
                  <a:t>(cm)</a:t>
                </a:r>
              </a:p>
              <a:p>
                <a:r>
                  <a:rPr lang="en-GB" sz="1200" dirty="0"/>
                  <a:t>T</a:t>
                </a:r>
                <a:r>
                  <a:rPr lang="en-GB" sz="1200" dirty="0" smtClean="0"/>
                  <a:t>rue </a:t>
                </a:r>
                <a:r>
                  <a:rPr lang="en-GB" sz="1200" dirty="0"/>
                  <a:t>horizontal range (m) </a:t>
                </a:r>
                <a:r>
                  <a:rPr lang="en-GB" sz="1200" dirty="0" smtClean="0"/>
                  <a:t>= </a:t>
                </a:r>
                <a:r>
                  <a:rPr lang="en-GB" sz="1200" b="1" dirty="0"/>
                  <a:t>R</a:t>
                </a:r>
                <a:r>
                  <a:rPr lang="en-GB" sz="1200" b="1" baseline="-25000" dirty="0"/>
                  <a:t>h</a:t>
                </a:r>
                <a:r>
                  <a:rPr lang="en-GB" sz="1200" b="1" dirty="0"/>
                  <a:t>(m) = </a:t>
                </a:r>
                <a14:m>
                  <m:oMath xmlns:m="http://schemas.openxmlformats.org/officeDocument/2006/math">
                    <m:rad>
                      <m:radPr>
                        <m:degHide m:val="on"/>
                        <m:ctrlPr>
                          <a:rPr lang="en-GB" sz="1200" b="1" i="1">
                            <a:latin typeface="Cambria Math"/>
                          </a:rPr>
                        </m:ctrlPr>
                      </m:radPr>
                      <m:deg/>
                      <m:e>
                        <m:r>
                          <a:rPr lang="en-GB" sz="1200" b="1" i="1">
                            <a:latin typeface="Cambria Math"/>
                          </a:rPr>
                          <m:t>𝑹</m:t>
                        </m:r>
                        <m:r>
                          <a:rPr lang="en-GB" sz="1200" b="1" i="1" baseline="-25000">
                            <a:latin typeface="Cambria Math"/>
                          </a:rPr>
                          <m:t>𝒔</m:t>
                        </m:r>
                        <m:d>
                          <m:dPr>
                            <m:ctrlPr>
                              <a:rPr lang="en-GB" sz="1200" b="1" i="1">
                                <a:latin typeface="Cambria Math"/>
                              </a:rPr>
                            </m:ctrlPr>
                          </m:dPr>
                          <m:e>
                            <m:r>
                              <a:rPr lang="en-GB" sz="1200" b="1" i="1">
                                <a:latin typeface="Cambria Math"/>
                              </a:rPr>
                              <m:t>𝒎</m:t>
                            </m:r>
                            <m:r>
                              <a:rPr lang="en-GB" sz="1200" b="1" i="1" baseline="30000">
                                <a:latin typeface="Cambria Math"/>
                              </a:rPr>
                              <m:t>𝟐</m:t>
                            </m:r>
                          </m:e>
                        </m:d>
                        <m:r>
                          <a:rPr lang="en-GB" sz="1200" b="1" i="1">
                            <a:latin typeface="Cambria Math"/>
                          </a:rPr>
                          <m:t>−</m:t>
                        </m:r>
                        <m:r>
                          <a:rPr lang="en-GB" sz="1200" b="1" i="1">
                            <a:latin typeface="Cambria Math"/>
                          </a:rPr>
                          <m:t>𝑯𝒇</m:t>
                        </m:r>
                        <m:r>
                          <a:rPr lang="en-GB" sz="1200" b="1" i="1">
                            <a:latin typeface="Cambria Math"/>
                          </a:rPr>
                          <m:t>(</m:t>
                        </m:r>
                        <m:r>
                          <a:rPr lang="en-GB" sz="1200" b="1" i="1">
                            <a:latin typeface="Cambria Math"/>
                          </a:rPr>
                          <m:t>𝒎</m:t>
                        </m:r>
                        <m:r>
                          <a:rPr lang="en-GB" sz="1200" b="1" i="1" baseline="30000">
                            <a:latin typeface="Cambria Math"/>
                          </a:rPr>
                          <m:t>𝟐</m:t>
                        </m:r>
                        <m:r>
                          <a:rPr lang="en-GB" sz="1200" b="1" i="1">
                            <a:latin typeface="Cambria Math"/>
                          </a:rPr>
                          <m:t>)</m:t>
                        </m:r>
                      </m:e>
                    </m:rad>
                  </m:oMath>
                </a14:m>
                <a:endParaRPr lang="en-GB" sz="1200" b="1" dirty="0"/>
              </a:p>
            </p:txBody>
          </p:sp>
        </mc:Choice>
        <mc:Fallback>
          <p:sp>
            <p:nvSpPr>
              <p:cNvPr id="16" name="TextBox 15"/>
              <p:cNvSpPr txBox="1">
                <a:spLocks noRot="1" noChangeAspect="1" noMove="1" noResize="1" noEditPoints="1" noAdjustHandles="1" noChangeArrowheads="1" noChangeShapeType="1" noTextEdit="1"/>
              </p:cNvSpPr>
              <p:nvPr/>
            </p:nvSpPr>
            <p:spPr>
              <a:xfrm>
                <a:off x="8434387" y="8010525"/>
                <a:ext cx="4118073" cy="1563057"/>
              </a:xfrm>
              <a:prstGeom prst="rect">
                <a:avLst/>
              </a:prstGeom>
              <a:blipFill rotWithShape="1">
                <a:blip r:embed="rId7"/>
                <a:stretch>
                  <a:fillRect/>
                </a:stretch>
              </a:blipFill>
              <a:effectLst>
                <a:glow rad="101600">
                  <a:schemeClr val="accent4">
                    <a:satMod val="175000"/>
                    <a:alpha val="40000"/>
                  </a:schemeClr>
                </a:glow>
                <a:outerShdw blurRad="40000" dist="20000" dir="5400000" rotWithShape="0">
                  <a:srgbClr val="000000">
                    <a:alpha val="38000"/>
                  </a:srgbClr>
                </a:outerShdw>
              </a:effectLst>
            </p:spPr>
            <p:txBody>
              <a:bodyPr/>
              <a:lstStyle/>
              <a:p>
                <a:r>
                  <a:rPr lang="en-GB">
                    <a:noFill/>
                  </a:rPr>
                  <a:t> </a:t>
                </a:r>
              </a:p>
            </p:txBody>
          </p:sp>
        </mc:Fallback>
      </mc:AlternateContent>
      <p:sp>
        <p:nvSpPr>
          <p:cNvPr id="6" name="TextBox 5"/>
          <p:cNvSpPr txBox="1"/>
          <p:nvPr/>
        </p:nvSpPr>
        <p:spPr>
          <a:xfrm>
            <a:off x="181031" y="0"/>
            <a:ext cx="12368156" cy="615553"/>
          </a:xfrm>
          <a:prstGeom prst="rect">
            <a:avLst/>
          </a:prstGeom>
          <a:noFill/>
        </p:spPr>
        <p:txBody>
          <a:bodyPr wrap="square" rtlCol="0">
            <a:spAutoFit/>
          </a:bodyPr>
          <a:lstStyle/>
          <a:p>
            <a:pPr algn="ctr"/>
            <a:r>
              <a:rPr lang="en-GB" b="1" dirty="0" smtClean="0"/>
              <a:t>GEOPHYSICAL  HABITAT MAPPING– FALMOUTH 2012 </a:t>
            </a:r>
            <a:r>
              <a:rPr lang="en-GB" sz="2000" b="1" dirty="0" smtClean="0"/>
              <a:t>Group 4</a:t>
            </a:r>
            <a:endParaRPr lang="en-GB" sz="2000" b="1" dirty="0"/>
          </a:p>
        </p:txBody>
      </p:sp>
      <p:sp>
        <p:nvSpPr>
          <p:cNvPr id="14" name="TextBox 13"/>
          <p:cNvSpPr txBox="1"/>
          <p:nvPr/>
        </p:nvSpPr>
        <p:spPr>
          <a:xfrm>
            <a:off x="72256" y="4277477"/>
            <a:ext cx="4094931" cy="3531296"/>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lIns="174826" tIns="87412" rIns="174826" bIns="87412" rtlCol="0">
            <a:spAutoFit/>
          </a:bodyPr>
          <a:lstStyle/>
          <a:p>
            <a:r>
              <a:rPr lang="en-GB" sz="2000" b="1" u="sng" dirty="0" smtClean="0"/>
              <a:t>Planning and methods</a:t>
            </a:r>
            <a:endParaRPr lang="en-GB" sz="1100" dirty="0" smtClean="0"/>
          </a:p>
          <a:p>
            <a:r>
              <a:rPr lang="en-GB" sz="1100" b="1" u="sng" dirty="0"/>
              <a:t>Geophysical </a:t>
            </a:r>
            <a:r>
              <a:rPr lang="en-GB" sz="1100" b="1" u="sng" dirty="0" smtClean="0"/>
              <a:t>track selection</a:t>
            </a:r>
            <a:endParaRPr lang="en-GB" sz="1100" b="1" u="sng" dirty="0"/>
          </a:p>
          <a:p>
            <a:endParaRPr lang="en-GB" sz="1100" dirty="0"/>
          </a:p>
          <a:p>
            <a:r>
              <a:rPr lang="en-GB" sz="1100" dirty="0"/>
              <a:t>The RV Explorer navigated to an area in the estuary where a proposed dredging site was situated, where sampling transects were planned in order to identify the type of habitat present. </a:t>
            </a:r>
            <a:r>
              <a:rPr lang="en-GB" sz="1100" dirty="0" smtClean="0"/>
              <a:t>The tow fish (</a:t>
            </a:r>
            <a:r>
              <a:rPr lang="en-GB" sz="1100" dirty="0" err="1" smtClean="0"/>
              <a:t>Geoacoustics</a:t>
            </a:r>
            <a:r>
              <a:rPr lang="en-GB" sz="1100" dirty="0" smtClean="0"/>
              <a:t> 159D Dual Frequency) was towed behind the vessel during each transect at an average depth of 8m, utilising the property of the reflected acoustic pulse to essentially map the sea floor. Once </a:t>
            </a:r>
            <a:r>
              <a:rPr lang="en-GB" sz="1100" dirty="0"/>
              <a:t>stationed on the site, there was a planned start and end point of where the </a:t>
            </a:r>
            <a:r>
              <a:rPr lang="en-GB" sz="1100" dirty="0" err="1"/>
              <a:t>tracklines</a:t>
            </a:r>
            <a:r>
              <a:rPr lang="en-GB" sz="1100" dirty="0"/>
              <a:t> were going to be taken. Ensuring that  the vessel remained perpendicular to the shoreline during the transects enabled the captain  to maintain a reference point  throughout completing the </a:t>
            </a:r>
            <a:r>
              <a:rPr lang="en-GB" sz="1100" dirty="0" err="1"/>
              <a:t>tracklines</a:t>
            </a:r>
            <a:r>
              <a:rPr lang="en-GB" sz="1100" dirty="0"/>
              <a:t>.</a:t>
            </a:r>
          </a:p>
          <a:p>
            <a:r>
              <a:rPr lang="en-GB" sz="1100" dirty="0"/>
              <a:t>Three parallel transects were completed with a swath range of 200m per transect, observing the seabed to the west of </a:t>
            </a:r>
            <a:r>
              <a:rPr lang="en-GB" sz="1100" dirty="0" err="1"/>
              <a:t>Carric</a:t>
            </a:r>
            <a:r>
              <a:rPr lang="en-GB" sz="1100" dirty="0"/>
              <a:t> Roads. Spacing of 100m was used to ensure that there was some overlap on the sidescan sonar output, allowing the mosaic to be pieced together properly</a:t>
            </a:r>
            <a:r>
              <a:rPr lang="en-GB" sz="1100" dirty="0" smtClean="0"/>
              <a:t>.</a:t>
            </a:r>
            <a:endParaRPr lang="en-GB" sz="1100" u="sng" dirty="0" smtClean="0"/>
          </a:p>
        </p:txBody>
      </p:sp>
      <p:sp>
        <p:nvSpPr>
          <p:cNvPr id="1052" name="TextBox 1051"/>
          <p:cNvSpPr txBox="1"/>
          <p:nvPr/>
        </p:nvSpPr>
        <p:spPr>
          <a:xfrm>
            <a:off x="4360193" y="9957141"/>
            <a:ext cx="3877540" cy="1785104"/>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b="1" u="sng" dirty="0"/>
              <a:t>Plotting Navigation Data in Surfer</a:t>
            </a:r>
          </a:p>
          <a:p>
            <a:endParaRPr lang="en-GB" sz="1100" b="1" dirty="0"/>
          </a:p>
          <a:p>
            <a:r>
              <a:rPr lang="en-GB" sz="1100" dirty="0"/>
              <a:t>Navigation data of the three tracks were arranged into the date, time (AST), </a:t>
            </a:r>
            <a:r>
              <a:rPr lang="en-GB" sz="1100" dirty="0" err="1"/>
              <a:t>eastings</a:t>
            </a:r>
            <a:r>
              <a:rPr lang="en-GB" sz="1100" dirty="0"/>
              <a:t>, northings, depth and survey line number. Surfer was then used to plot this navigation data into 3 straight track plots, showing the positions at which the sidescan sonar was used. </a:t>
            </a:r>
            <a:endParaRPr lang="en-GB" sz="1100" dirty="0" smtClean="0"/>
          </a:p>
          <a:p>
            <a:r>
              <a:rPr lang="en-GB" sz="1100" dirty="0" smtClean="0"/>
              <a:t>The </a:t>
            </a:r>
            <a:r>
              <a:rPr lang="en-GB" sz="1100" dirty="0"/>
              <a:t>maps showing position and time were </a:t>
            </a:r>
            <a:r>
              <a:rPr lang="en-GB" sz="1100" dirty="0" err="1"/>
              <a:t>overlayed</a:t>
            </a:r>
            <a:r>
              <a:rPr lang="en-GB" sz="1100" dirty="0"/>
              <a:t>, i.e. placed on top of each other in order to generate one map showing multiple </a:t>
            </a:r>
            <a:r>
              <a:rPr lang="en-GB" sz="1100" dirty="0" smtClean="0"/>
              <a:t>variables, including sites of grab sampling.</a:t>
            </a:r>
          </a:p>
        </p:txBody>
      </p:sp>
      <p:pic>
        <p:nvPicPr>
          <p:cNvPr id="20" name="Picture 2" descr="E:\DCIM\100OLYMP\P6300950.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37000" contrast="5000"/>
                    </a14:imgEffect>
                  </a14:imgLayer>
                </a14:imgProps>
              </a:ext>
              <a:ext uri="{28A0092B-C50C-407E-A947-70E740481C1C}">
                <a14:useLocalDpi xmlns:a14="http://schemas.microsoft.com/office/drawing/2010/main" val="0"/>
              </a:ext>
            </a:extLst>
          </a:blip>
          <a:srcRect l="16396" t="14217" r="3187" b="9745"/>
          <a:stretch/>
        </p:blipFill>
        <p:spPr bwMode="auto">
          <a:xfrm rot="5400000">
            <a:off x="3528312" y="5101076"/>
            <a:ext cx="5533019" cy="3885822"/>
          </a:xfrm>
          <a:prstGeom prst="rect">
            <a:avLst/>
          </a:prstGeom>
          <a:ln w="6350" cap="sq">
            <a:solidFill>
              <a:schemeClr val="accent1"/>
            </a:solidFill>
            <a:miter lim="800000"/>
          </a:ln>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1039" name="Group 1038"/>
          <p:cNvGrpSpPr/>
          <p:nvPr/>
        </p:nvGrpSpPr>
        <p:grpSpPr>
          <a:xfrm>
            <a:off x="97694" y="7934325"/>
            <a:ext cx="4069493" cy="3822370"/>
            <a:chOff x="4390725" y="8543925"/>
            <a:chExt cx="3803566" cy="3581400"/>
          </a:xfrm>
        </p:grpSpPr>
        <p:grpSp>
          <p:nvGrpSpPr>
            <p:cNvPr id="21" name="Group 2"/>
            <p:cNvGrpSpPr>
              <a:grpSpLocks/>
            </p:cNvGrpSpPr>
            <p:nvPr/>
          </p:nvGrpSpPr>
          <p:grpSpPr bwMode="auto">
            <a:xfrm>
              <a:off x="4390725" y="8656049"/>
              <a:ext cx="3803566" cy="3149315"/>
              <a:chOff x="106889825" y="107431532"/>
              <a:chExt cx="6629290" cy="5244629"/>
            </a:xfrm>
          </p:grpSpPr>
          <p:grpSp>
            <p:nvGrpSpPr>
              <p:cNvPr id="22" name="Group 3"/>
              <p:cNvGrpSpPr>
                <a:grpSpLocks/>
              </p:cNvGrpSpPr>
              <p:nvPr/>
            </p:nvGrpSpPr>
            <p:grpSpPr bwMode="auto">
              <a:xfrm>
                <a:off x="106889825" y="107431532"/>
                <a:ext cx="6629290" cy="5190146"/>
                <a:chOff x="106889825" y="107431532"/>
                <a:chExt cx="6629290" cy="5190146"/>
              </a:xfrm>
            </p:grpSpPr>
            <p:grpSp>
              <p:nvGrpSpPr>
                <p:cNvPr id="25" name="Group 4"/>
                <p:cNvGrpSpPr>
                  <a:grpSpLocks/>
                </p:cNvGrpSpPr>
                <p:nvPr/>
              </p:nvGrpSpPr>
              <p:grpSpPr bwMode="auto">
                <a:xfrm>
                  <a:off x="106889825" y="107431532"/>
                  <a:ext cx="6629290" cy="5190146"/>
                  <a:chOff x="106826763" y="107131987"/>
                  <a:chExt cx="6629290" cy="5190146"/>
                </a:xfrm>
              </p:grpSpPr>
              <p:grpSp>
                <p:nvGrpSpPr>
                  <p:cNvPr id="27" name="Group 5"/>
                  <p:cNvGrpSpPr>
                    <a:grpSpLocks/>
                  </p:cNvGrpSpPr>
                  <p:nvPr/>
                </p:nvGrpSpPr>
                <p:grpSpPr bwMode="auto">
                  <a:xfrm>
                    <a:off x="106826763" y="107131987"/>
                    <a:ext cx="6629290" cy="5190146"/>
                    <a:chOff x="106874060" y="107163519"/>
                    <a:chExt cx="6629290" cy="5190146"/>
                  </a:xfrm>
                </p:grpSpPr>
                <p:grpSp>
                  <p:nvGrpSpPr>
                    <p:cNvPr id="30" name="Group 6"/>
                    <p:cNvGrpSpPr>
                      <a:grpSpLocks/>
                    </p:cNvGrpSpPr>
                    <p:nvPr/>
                  </p:nvGrpSpPr>
                  <p:grpSpPr bwMode="auto">
                    <a:xfrm>
                      <a:off x="106874060" y="107163519"/>
                      <a:ext cx="6629290" cy="5190146"/>
                      <a:chOff x="106874060" y="107147753"/>
                      <a:chExt cx="6629290" cy="5190146"/>
                    </a:xfrm>
                  </p:grpSpPr>
                  <p:grpSp>
                    <p:nvGrpSpPr>
                      <p:cNvPr id="1025" name="Group 7"/>
                      <p:cNvGrpSpPr>
                        <a:grpSpLocks/>
                      </p:cNvGrpSpPr>
                      <p:nvPr/>
                    </p:nvGrpSpPr>
                    <p:grpSpPr bwMode="auto">
                      <a:xfrm>
                        <a:off x="106874060" y="107147753"/>
                        <a:ext cx="6629290" cy="5190146"/>
                        <a:chOff x="106874060" y="107366117"/>
                        <a:chExt cx="6629290" cy="5190146"/>
                      </a:xfrm>
                    </p:grpSpPr>
                    <p:grpSp>
                      <p:nvGrpSpPr>
                        <p:cNvPr id="1027" name="Group 8"/>
                        <p:cNvGrpSpPr>
                          <a:grpSpLocks/>
                        </p:cNvGrpSpPr>
                        <p:nvPr/>
                      </p:nvGrpSpPr>
                      <p:grpSpPr bwMode="auto">
                        <a:xfrm>
                          <a:off x="106874060" y="108636454"/>
                          <a:ext cx="6629290" cy="3919809"/>
                          <a:chOff x="106874060" y="108636454"/>
                          <a:chExt cx="6629290" cy="3919809"/>
                        </a:xfrm>
                      </p:grpSpPr>
                      <p:grpSp>
                        <p:nvGrpSpPr>
                          <p:cNvPr id="1030" name="Group 9"/>
                          <p:cNvGrpSpPr>
                            <a:grpSpLocks/>
                          </p:cNvGrpSpPr>
                          <p:nvPr/>
                        </p:nvGrpSpPr>
                        <p:grpSpPr bwMode="auto">
                          <a:xfrm>
                            <a:off x="106874060" y="108636454"/>
                            <a:ext cx="6629290" cy="3919809"/>
                            <a:chOff x="106874060" y="108934166"/>
                            <a:chExt cx="6629290" cy="3919809"/>
                          </a:xfrm>
                        </p:grpSpPr>
                        <p:sp>
                          <p:nvSpPr>
                            <p:cNvPr id="1031" name="Rectangle 10"/>
                            <p:cNvSpPr>
                              <a:spLocks noChangeArrowheads="1"/>
                            </p:cNvSpPr>
                            <p:nvPr/>
                          </p:nvSpPr>
                          <p:spPr bwMode="auto">
                            <a:xfrm>
                              <a:off x="106942271" y="108934166"/>
                              <a:ext cx="6443330" cy="3473239"/>
                            </a:xfrm>
                            <a:prstGeom prst="rect">
                              <a:avLst/>
                            </a:prstGeom>
                            <a:gradFill rotWithShape="0">
                              <a:gsLst>
                                <a:gs pos="0">
                                  <a:srgbClr val="1F497D">
                                    <a:gamma/>
                                    <a:tint val="20000"/>
                                    <a:invGamma/>
                                  </a:srgbClr>
                                </a:gs>
                                <a:gs pos="100000">
                                  <a:srgbClr val="1F497D"/>
                                </a:gs>
                              </a:gsLst>
                              <a:lin ang="54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grpSp>
                          <p:nvGrpSpPr>
                            <p:cNvPr id="1032" name="Group 11"/>
                            <p:cNvGrpSpPr>
                              <a:grpSpLocks/>
                            </p:cNvGrpSpPr>
                            <p:nvPr/>
                          </p:nvGrpSpPr>
                          <p:grpSpPr bwMode="auto">
                            <a:xfrm>
                              <a:off x="106874060" y="111797518"/>
                              <a:ext cx="6629290" cy="1056457"/>
                              <a:chOff x="106874060" y="111797518"/>
                              <a:chExt cx="6629290" cy="1056457"/>
                            </a:xfrm>
                          </p:grpSpPr>
                          <p:sp>
                            <p:nvSpPr>
                              <p:cNvPr id="1033" name="Rectangle 12"/>
                              <p:cNvSpPr>
                                <a:spLocks noChangeArrowheads="1"/>
                              </p:cNvSpPr>
                              <p:nvPr/>
                            </p:nvSpPr>
                            <p:spPr bwMode="auto">
                              <a:xfrm>
                                <a:off x="106921308" y="112440651"/>
                                <a:ext cx="6484935" cy="413324"/>
                              </a:xfrm>
                              <a:prstGeom prst="rect">
                                <a:avLst/>
                              </a:prstGeom>
                              <a:solidFill>
                                <a:srgbClr val="FFC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1034" name="Freeform 13"/>
                              <p:cNvSpPr>
                                <a:spLocks/>
                              </p:cNvSpPr>
                              <p:nvPr/>
                            </p:nvSpPr>
                            <p:spPr bwMode="auto">
                              <a:xfrm>
                                <a:off x="106874060" y="111797518"/>
                                <a:ext cx="6629290" cy="725798"/>
                              </a:xfrm>
                              <a:custGeom>
                                <a:avLst/>
                                <a:gdLst>
                                  <a:gd name="T0" fmla="*/ 25680 w 6586759"/>
                                  <a:gd name="T1" fmla="*/ 524827 h 567357"/>
                                  <a:gd name="T2" fmla="*/ 472247 w 6586759"/>
                                  <a:gd name="T3" fmla="*/ 439766 h 567357"/>
                                  <a:gd name="T4" fmla="*/ 663633 w 6586759"/>
                                  <a:gd name="T5" fmla="*/ 354706 h 567357"/>
                                  <a:gd name="T6" fmla="*/ 876284 w 6586759"/>
                                  <a:gd name="T7" fmla="*/ 269645 h 567357"/>
                                  <a:gd name="T8" fmla="*/ 1216526 w 6586759"/>
                                  <a:gd name="T9" fmla="*/ 142055 h 567357"/>
                                  <a:gd name="T10" fmla="*/ 1280322 w 6586759"/>
                                  <a:gd name="T11" fmla="*/ 120790 h 567357"/>
                                  <a:gd name="T12" fmla="*/ 1790684 w 6586759"/>
                                  <a:gd name="T13" fmla="*/ 99524 h 567357"/>
                                  <a:gd name="T14" fmla="*/ 1918275 w 6586759"/>
                                  <a:gd name="T15" fmla="*/ 142055 h 567357"/>
                                  <a:gd name="T16" fmla="*/ 1982070 w 6586759"/>
                                  <a:gd name="T17" fmla="*/ 163320 h 567357"/>
                                  <a:gd name="T18" fmla="*/ 2045866 w 6586759"/>
                                  <a:gd name="T19" fmla="*/ 184585 h 567357"/>
                                  <a:gd name="T20" fmla="*/ 2109661 w 6586759"/>
                                  <a:gd name="T21" fmla="*/ 227115 h 567357"/>
                                  <a:gd name="T22" fmla="*/ 2237252 w 6586759"/>
                                  <a:gd name="T23" fmla="*/ 269645 h 567357"/>
                                  <a:gd name="T24" fmla="*/ 2301047 w 6586759"/>
                                  <a:gd name="T25" fmla="*/ 312176 h 567357"/>
                                  <a:gd name="T26" fmla="*/ 2917735 w 6586759"/>
                                  <a:gd name="T27" fmla="*/ 375971 h 567357"/>
                                  <a:gd name="T28" fmla="*/ 3789605 w 6586759"/>
                                  <a:gd name="T29" fmla="*/ 418501 h 567357"/>
                                  <a:gd name="T30" fmla="*/ 5044247 w 6586759"/>
                                  <a:gd name="T31" fmla="*/ 375971 h 567357"/>
                                  <a:gd name="T32" fmla="*/ 5256898 w 6586759"/>
                                  <a:gd name="T33" fmla="*/ 290910 h 567357"/>
                                  <a:gd name="T34" fmla="*/ 5320694 w 6586759"/>
                                  <a:gd name="T35" fmla="*/ 248380 h 567357"/>
                                  <a:gd name="T36" fmla="*/ 5703466 w 6586759"/>
                                  <a:gd name="T37" fmla="*/ 205850 h 567357"/>
                                  <a:gd name="T38" fmla="*/ 6341419 w 6586759"/>
                                  <a:gd name="T39" fmla="*/ 120790 h 567357"/>
                                  <a:gd name="T40" fmla="*/ 6447745 w 6586759"/>
                                  <a:gd name="T41" fmla="*/ 567357 h 567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6759" h="567357">
                                    <a:moveTo>
                                      <a:pt x="25680" y="524827"/>
                                    </a:moveTo>
                                    <a:cubicBezTo>
                                      <a:pt x="239971" y="417682"/>
                                      <a:pt x="0" y="525630"/>
                                      <a:pt x="472247" y="439766"/>
                                    </a:cubicBezTo>
                                    <a:cubicBezTo>
                                      <a:pt x="529519" y="429353"/>
                                      <a:pt x="609610" y="377859"/>
                                      <a:pt x="663633" y="354706"/>
                                    </a:cubicBezTo>
                                    <a:cubicBezTo>
                                      <a:pt x="733804" y="324632"/>
                                      <a:pt x="808000" y="303787"/>
                                      <a:pt x="876284" y="269645"/>
                                    </a:cubicBezTo>
                                    <a:cubicBezTo>
                                      <a:pt x="1041540" y="187018"/>
                                      <a:pt x="931273" y="237139"/>
                                      <a:pt x="1216526" y="142055"/>
                                    </a:cubicBezTo>
                                    <a:cubicBezTo>
                                      <a:pt x="1237791" y="134967"/>
                                      <a:pt x="1280322" y="120790"/>
                                      <a:pt x="1280322" y="120790"/>
                                    </a:cubicBezTo>
                                    <a:cubicBezTo>
                                      <a:pt x="1461503" y="0"/>
                                      <a:pt x="1357127" y="51350"/>
                                      <a:pt x="1790684" y="99524"/>
                                    </a:cubicBezTo>
                                    <a:cubicBezTo>
                                      <a:pt x="1835241" y="104475"/>
                                      <a:pt x="1875745" y="127878"/>
                                      <a:pt x="1918275" y="142055"/>
                                    </a:cubicBezTo>
                                    <a:cubicBezTo>
                                      <a:pt x="1939540" y="149143"/>
                                      <a:pt x="1960805" y="156232"/>
                                      <a:pt x="1982070" y="163320"/>
                                    </a:cubicBezTo>
                                    <a:cubicBezTo>
                                      <a:pt x="2003335" y="170408"/>
                                      <a:pt x="2045866" y="184585"/>
                                      <a:pt x="2045866" y="184585"/>
                                    </a:cubicBezTo>
                                    <a:cubicBezTo>
                                      <a:pt x="2067131" y="198762"/>
                                      <a:pt x="2086306" y="216735"/>
                                      <a:pt x="2109661" y="227115"/>
                                    </a:cubicBezTo>
                                    <a:cubicBezTo>
                                      <a:pt x="2150628" y="245322"/>
                                      <a:pt x="2237252" y="269645"/>
                                      <a:pt x="2237252" y="269645"/>
                                    </a:cubicBezTo>
                                    <a:cubicBezTo>
                                      <a:pt x="2258517" y="283822"/>
                                      <a:pt x="2276352" y="305591"/>
                                      <a:pt x="2301047" y="312176"/>
                                    </a:cubicBezTo>
                                    <a:cubicBezTo>
                                      <a:pt x="2502396" y="365869"/>
                                      <a:pt x="2712171" y="361794"/>
                                      <a:pt x="2917735" y="375971"/>
                                    </a:cubicBezTo>
                                    <a:cubicBezTo>
                                      <a:pt x="3569622" y="420928"/>
                                      <a:pt x="2625591" y="378363"/>
                                      <a:pt x="3789605" y="418501"/>
                                    </a:cubicBezTo>
                                    <a:cubicBezTo>
                                      <a:pt x="4207819" y="404324"/>
                                      <a:pt x="4627366" y="412222"/>
                                      <a:pt x="5044247" y="375971"/>
                                    </a:cubicBezTo>
                                    <a:cubicBezTo>
                                      <a:pt x="5120304" y="369357"/>
                                      <a:pt x="5193376" y="333258"/>
                                      <a:pt x="5256898" y="290910"/>
                                    </a:cubicBezTo>
                                    <a:cubicBezTo>
                                      <a:pt x="5278163" y="276733"/>
                                      <a:pt x="5295588" y="253162"/>
                                      <a:pt x="5320694" y="248380"/>
                                    </a:cubicBezTo>
                                    <a:cubicBezTo>
                                      <a:pt x="5446803" y="224359"/>
                                      <a:pt x="5575969" y="220850"/>
                                      <a:pt x="5703466" y="205850"/>
                                    </a:cubicBezTo>
                                    <a:cubicBezTo>
                                      <a:pt x="6014931" y="169207"/>
                                      <a:pt x="6043040" y="163415"/>
                                      <a:pt x="6341419" y="120790"/>
                                    </a:cubicBezTo>
                                    <a:cubicBezTo>
                                      <a:pt x="6586759" y="169858"/>
                                      <a:pt x="6447745" y="105911"/>
                                      <a:pt x="6447745" y="567357"/>
                                    </a:cubicBezTo>
                                  </a:path>
                                </a:pathLst>
                              </a:custGeom>
                              <a:solidFill>
                                <a:srgbClr val="FFC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grpSp>
                      </p:grpSp>
                      <p:cxnSp>
                        <p:nvCxnSpPr>
                          <p:cNvPr id="1038" name="AutoShape 14"/>
                          <p:cNvCxnSpPr>
                            <a:cxnSpLocks noChangeShapeType="1"/>
                          </p:cNvCxnSpPr>
                          <p:nvPr/>
                        </p:nvCxnSpPr>
                        <p:spPr bwMode="auto">
                          <a:xfrm>
                            <a:off x="106942271" y="108636454"/>
                            <a:ext cx="6422064" cy="0"/>
                          </a:xfrm>
                          <a:prstGeom prst="straightConnector1">
                            <a:avLst/>
                          </a:prstGeom>
                          <a:noFill/>
                          <a:ln w="31750">
                            <a:solidFill>
                              <a:srgbClr val="1F49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1028" name="AutoShape 15"/>
                        <p:cNvSpPr>
                          <a:spLocks noChangeArrowheads="1"/>
                        </p:cNvSpPr>
                        <p:nvPr/>
                      </p:nvSpPr>
                      <p:spPr bwMode="auto">
                        <a:xfrm>
                          <a:off x="109451553" y="108171969"/>
                          <a:ext cx="1424763" cy="48909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B3B38"/>
                        </a:solidFill>
                        <a:ln w="317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1029" name="Rectangle 16"/>
                        <p:cNvSpPr>
                          <a:spLocks noChangeArrowheads="1"/>
                        </p:cNvSpPr>
                        <p:nvPr/>
                      </p:nvSpPr>
                      <p:spPr bwMode="auto">
                        <a:xfrm>
                          <a:off x="109709067" y="107871085"/>
                          <a:ext cx="893136" cy="297712"/>
                        </a:xfrm>
                        <a:prstGeom prst="rect">
                          <a:avLst/>
                        </a:prstGeom>
                        <a:solidFill>
                          <a:srgbClr val="777671"/>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cxnSp>
                      <p:nvCxnSpPr>
                        <p:cNvPr id="1041" name="AutoShape 17"/>
                        <p:cNvCxnSpPr>
                          <a:cxnSpLocks noChangeShapeType="1"/>
                        </p:cNvCxnSpPr>
                        <p:nvPr/>
                      </p:nvCxnSpPr>
                      <p:spPr bwMode="auto">
                        <a:xfrm flipV="1">
                          <a:off x="110151802" y="107366117"/>
                          <a:ext cx="0" cy="574159"/>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42" name="AutoShape 18"/>
                        <p:cNvCxnSpPr>
                          <a:cxnSpLocks noChangeShapeType="1"/>
                        </p:cNvCxnSpPr>
                        <p:nvPr/>
                      </p:nvCxnSpPr>
                      <p:spPr bwMode="auto">
                        <a:xfrm>
                          <a:off x="110004446" y="107494356"/>
                          <a:ext cx="318978" cy="248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pSp>
                  <p:cxnSp>
                    <p:nvCxnSpPr>
                      <p:cNvPr id="1043" name="AutoShape 19"/>
                      <p:cNvCxnSpPr>
                        <a:cxnSpLocks noChangeShapeType="1"/>
                        <a:stCxn id="1028" idx="1"/>
                      </p:cNvCxnSpPr>
                      <p:nvPr/>
                    </p:nvCxnSpPr>
                    <p:spPr bwMode="auto">
                      <a:xfrm flipH="1">
                        <a:off x="110161139" y="108442702"/>
                        <a:ext cx="2796" cy="936205"/>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26" name="Oval 20"/>
                      <p:cNvSpPr>
                        <a:spLocks noChangeArrowheads="1"/>
                      </p:cNvSpPr>
                      <p:nvPr/>
                    </p:nvSpPr>
                    <p:spPr bwMode="auto">
                      <a:xfrm>
                        <a:off x="110064884" y="109378905"/>
                        <a:ext cx="216568" cy="216569"/>
                      </a:xfrm>
                      <a:prstGeom prst="ellipse">
                        <a:avLst/>
                      </a:prstGeom>
                      <a:solidFill>
                        <a:srgbClr val="FFFF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cxnSp>
                    <p:nvCxnSpPr>
                      <p:cNvPr id="1045" name="AutoShape 21"/>
                      <p:cNvCxnSpPr>
                        <a:cxnSpLocks noChangeShapeType="1"/>
                      </p:cNvCxnSpPr>
                      <p:nvPr/>
                    </p:nvCxnSpPr>
                    <p:spPr bwMode="auto">
                      <a:xfrm>
                        <a:off x="110267805" y="109585057"/>
                        <a:ext cx="24064" cy="2165684"/>
                      </a:xfrm>
                      <a:prstGeom prst="straightConnector1">
                        <a:avLst/>
                      </a:prstGeom>
                      <a:noFill/>
                      <a:ln w="31750">
                        <a:solidFill>
                          <a:srgbClr val="C050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46" name="AutoShape 22"/>
                      <p:cNvCxnSpPr>
                        <a:cxnSpLocks noChangeShapeType="1"/>
                      </p:cNvCxnSpPr>
                      <p:nvPr/>
                    </p:nvCxnSpPr>
                    <p:spPr bwMode="auto">
                      <a:xfrm>
                        <a:off x="110275438" y="109517268"/>
                        <a:ext cx="2628992" cy="1970663"/>
                      </a:xfrm>
                      <a:prstGeom prst="straightConnector1">
                        <a:avLst/>
                      </a:prstGeom>
                      <a:noFill/>
                      <a:ln w="31750" algn="ctr">
                        <a:solidFill>
                          <a:srgbClr val="C050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47" name="AutoShape 23"/>
                      <p:cNvCxnSpPr>
                        <a:cxnSpLocks noChangeShapeType="1"/>
                      </p:cNvCxnSpPr>
                      <p:nvPr/>
                    </p:nvCxnSpPr>
                    <p:spPr bwMode="auto">
                      <a:xfrm>
                        <a:off x="110069285" y="109565395"/>
                        <a:ext cx="24064" cy="2165684"/>
                      </a:xfrm>
                      <a:prstGeom prst="straightConnector1">
                        <a:avLst/>
                      </a:prstGeom>
                      <a:noFill/>
                      <a:ln w="31750" algn="ctr">
                        <a:solidFill>
                          <a:srgbClr val="C050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048" name="AutoShape 24"/>
                      <p:cNvCxnSpPr>
                        <a:cxnSpLocks noChangeShapeType="1"/>
                      </p:cNvCxnSpPr>
                      <p:nvPr/>
                    </p:nvCxnSpPr>
                    <p:spPr bwMode="auto">
                      <a:xfrm flipH="1">
                        <a:off x="107392259" y="109521667"/>
                        <a:ext cx="2656643" cy="2306471"/>
                      </a:xfrm>
                      <a:prstGeom prst="straightConnector1">
                        <a:avLst/>
                      </a:prstGeom>
                      <a:noFill/>
                      <a:ln w="31750" algn="ctr">
                        <a:solidFill>
                          <a:srgbClr val="C050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31" name="Text Box 25"/>
                    <p:cNvSpPr txBox="1">
                      <a:spLocks noChangeArrowheads="1"/>
                    </p:cNvSpPr>
                    <p:nvPr/>
                  </p:nvSpPr>
                  <p:spPr bwMode="auto">
                    <a:xfrm>
                      <a:off x="109755497" y="111899071"/>
                      <a:ext cx="1513488" cy="299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Calibri" pitchFamily="34" charset="0"/>
                        </a:rPr>
                        <a:t>Sea</a:t>
                      </a:r>
                      <a:r>
                        <a:rPr kumimoji="0" lang="en-GB" sz="1100" b="0" i="0" u="none" strike="noStrike" cap="none" normalizeH="0" baseline="0" dirty="0" smtClean="0">
                          <a:ln>
                            <a:noFill/>
                          </a:ln>
                          <a:solidFill>
                            <a:srgbClr val="000000"/>
                          </a:solidFill>
                          <a:effectLst/>
                          <a:latin typeface="Calibri" pitchFamily="34" charset="0"/>
                        </a:rPr>
                        <a:t> </a:t>
                      </a:r>
                      <a:r>
                        <a:rPr kumimoji="0" lang="en-GB" sz="1100" b="1" i="0" u="none" strike="noStrike" cap="none" normalizeH="0" baseline="0" dirty="0" smtClean="0">
                          <a:ln>
                            <a:noFill/>
                          </a:ln>
                          <a:solidFill>
                            <a:srgbClr val="000000"/>
                          </a:solidFill>
                          <a:effectLst/>
                          <a:latin typeface="Calibri" pitchFamily="34" charset="0"/>
                        </a:rPr>
                        <a:t>floor</a:t>
                      </a:r>
                      <a:endParaRPr kumimoji="0" lang="en-US" sz="1200" b="0" i="0" u="none" strike="noStrike" cap="none" normalizeH="0" baseline="0" dirty="0" smtClean="0">
                        <a:ln>
                          <a:noFill/>
                        </a:ln>
                        <a:solidFill>
                          <a:schemeClr val="tx1"/>
                        </a:solidFill>
                        <a:effectLst/>
                        <a:latin typeface="Arial" pitchFamily="34" charset="0"/>
                      </a:endParaRPr>
                    </a:p>
                  </p:txBody>
                </p:sp>
                <p:cxnSp>
                  <p:nvCxnSpPr>
                    <p:cNvPr id="1050" name="AutoShape 26"/>
                    <p:cNvCxnSpPr>
                      <a:cxnSpLocks noChangeShapeType="1"/>
                    </p:cNvCxnSpPr>
                    <p:nvPr/>
                  </p:nvCxnSpPr>
                  <p:spPr bwMode="auto">
                    <a:xfrm>
                      <a:off x="107000566" y="108458468"/>
                      <a:ext cx="0" cy="3397876"/>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24" name="Text Box 27"/>
                    <p:cNvSpPr txBox="1">
                      <a:spLocks noChangeArrowheads="1"/>
                    </p:cNvSpPr>
                    <p:nvPr/>
                  </p:nvSpPr>
                  <p:spPr bwMode="auto">
                    <a:xfrm>
                      <a:off x="107079395" y="109545397"/>
                      <a:ext cx="874986" cy="838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Calibri" pitchFamily="34" charset="0"/>
                        </a:rPr>
                        <a:t>Water column</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28" name="Text Box 28"/>
                  <p:cNvSpPr txBox="1">
                    <a:spLocks noChangeArrowheads="1"/>
                  </p:cNvSpPr>
                  <p:nvPr/>
                </p:nvSpPr>
                <p:spPr bwMode="auto">
                  <a:xfrm>
                    <a:off x="110440917" y="108824238"/>
                    <a:ext cx="835574"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Calibri" pitchFamily="34" charset="0"/>
                      </a:rPr>
                      <a:t>Tow fish</a:t>
                    </a:r>
                    <a:endParaRPr kumimoji="0" lang="en-US" sz="1200" b="0" i="0" u="none" strike="noStrike" cap="none" normalizeH="0" baseline="0" dirty="0" smtClean="0">
                      <a:ln>
                        <a:noFill/>
                      </a:ln>
                      <a:solidFill>
                        <a:schemeClr val="tx1"/>
                      </a:solidFill>
                      <a:effectLst/>
                      <a:latin typeface="Arial" pitchFamily="34" charset="0"/>
                    </a:endParaRPr>
                  </a:p>
                </p:txBody>
              </p:sp>
              <p:cxnSp>
                <p:nvCxnSpPr>
                  <p:cNvPr id="1053" name="AutoShape 29"/>
                  <p:cNvCxnSpPr>
                    <a:cxnSpLocks noChangeShapeType="1"/>
                  </p:cNvCxnSpPr>
                  <p:nvPr/>
                </p:nvCxnSpPr>
                <p:spPr bwMode="auto">
                  <a:xfrm flipH="1">
                    <a:off x="110264027" y="109191972"/>
                    <a:ext cx="173421" cy="20495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4" name="AutoShape 30"/>
                  <p:cNvCxnSpPr>
                    <a:cxnSpLocks noChangeShapeType="1"/>
                  </p:cNvCxnSpPr>
                  <p:nvPr/>
                </p:nvCxnSpPr>
                <p:spPr bwMode="auto">
                  <a:xfrm>
                    <a:off x="110342855" y="111698690"/>
                    <a:ext cx="2522483" cy="0"/>
                  </a:xfrm>
                  <a:prstGeom prst="straightConnector1">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9" name="Text Box 31"/>
                  <p:cNvSpPr txBox="1">
                    <a:spLocks noChangeArrowheads="1"/>
                  </p:cNvSpPr>
                  <p:nvPr/>
                </p:nvSpPr>
                <p:spPr bwMode="auto">
                  <a:xfrm>
                    <a:off x="110829019" y="111288219"/>
                    <a:ext cx="1364502"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Calibri" pitchFamily="34" charset="0"/>
                      </a:rPr>
                      <a:t>100m swath</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26" name="Text Box 32"/>
                <p:cNvSpPr txBox="1">
                  <a:spLocks noChangeArrowheads="1"/>
                </p:cNvSpPr>
                <p:nvPr/>
              </p:nvSpPr>
              <p:spPr bwMode="auto">
                <a:xfrm>
                  <a:off x="108049120" y="111753302"/>
                  <a:ext cx="1024759"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Calibri" pitchFamily="34" charset="0"/>
                    </a:rPr>
                    <a:t>Mound</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23" name="AutoShape 33"/>
              <p:cNvSpPr>
                <a:spLocks noChangeArrowheads="1"/>
              </p:cNvSpPr>
              <p:nvPr/>
            </p:nvSpPr>
            <p:spPr bwMode="auto">
              <a:xfrm rot="9023862">
                <a:off x="107408522" y="111853592"/>
                <a:ext cx="993228" cy="147462"/>
              </a:xfrm>
              <a:prstGeom prst="triangle">
                <a:avLst>
                  <a:gd name="adj" fmla="val 50000"/>
                </a:avLst>
              </a:prstGeom>
              <a:solidFill>
                <a:srgbClr val="00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cxnSp>
            <p:nvCxnSpPr>
              <p:cNvPr id="1058" name="AutoShape 34"/>
              <p:cNvCxnSpPr>
                <a:cxnSpLocks noChangeShapeType="1"/>
              </p:cNvCxnSpPr>
              <p:nvPr/>
            </p:nvCxnSpPr>
            <p:spPr bwMode="auto">
              <a:xfrm flipH="1">
                <a:off x="107757311" y="111966703"/>
                <a:ext cx="63062" cy="42566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4" name="Text Box 35"/>
              <p:cNvSpPr txBox="1">
                <a:spLocks noChangeArrowheads="1"/>
              </p:cNvSpPr>
              <p:nvPr/>
            </p:nvSpPr>
            <p:spPr bwMode="auto">
              <a:xfrm>
                <a:off x="107110924" y="112345085"/>
                <a:ext cx="1718441" cy="33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smtClean="0">
                    <a:ln>
                      <a:noFill/>
                    </a:ln>
                    <a:solidFill>
                      <a:srgbClr val="000000"/>
                    </a:solidFill>
                    <a:effectLst/>
                    <a:latin typeface="Calibri" pitchFamily="34" charset="0"/>
                  </a:rPr>
                  <a:t>Acoustic shadow</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037" name="Rectangle 1036"/>
            <p:cNvSpPr/>
            <p:nvPr/>
          </p:nvSpPr>
          <p:spPr>
            <a:xfrm>
              <a:off x="4390725" y="8543925"/>
              <a:ext cx="3803566" cy="3581400"/>
            </a:xfrm>
            <a:prstGeom prst="rect">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51" name="TextBox 1050"/>
          <p:cNvSpPr txBox="1"/>
          <p:nvPr/>
        </p:nvSpPr>
        <p:spPr>
          <a:xfrm>
            <a:off x="161162" y="11883619"/>
            <a:ext cx="3933769" cy="1277273"/>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b="1" u="sng" dirty="0" smtClean="0"/>
              <a:t>Grab </a:t>
            </a:r>
            <a:r>
              <a:rPr lang="en-GB" sz="1100" b="1" u="sng" dirty="0"/>
              <a:t>sampling</a:t>
            </a:r>
          </a:p>
          <a:p>
            <a:endParaRPr lang="en-GB" sz="1100" b="1" u="sng" dirty="0"/>
          </a:p>
          <a:p>
            <a:r>
              <a:rPr lang="en-GB" sz="1100" dirty="0"/>
              <a:t>Grabs were planned to ground truth the sidescan output and to identify species present and were taken as close to the </a:t>
            </a:r>
            <a:r>
              <a:rPr lang="en-GB" sz="1100" dirty="0" smtClean="0"/>
              <a:t>track lines </a:t>
            </a:r>
            <a:r>
              <a:rPr lang="en-GB" sz="1100" dirty="0"/>
              <a:t>as possible. The </a:t>
            </a:r>
            <a:r>
              <a:rPr lang="en-GB" sz="1100" dirty="0" smtClean="0"/>
              <a:t>van veen grab </a:t>
            </a:r>
            <a:r>
              <a:rPr lang="en-GB" sz="1100" dirty="0"/>
              <a:t>was lowered to the sea bed by the on deck </a:t>
            </a:r>
            <a:r>
              <a:rPr lang="en-GB" sz="1100" dirty="0" smtClean="0"/>
              <a:t>winch </a:t>
            </a:r>
            <a:r>
              <a:rPr lang="en-GB" sz="1100" dirty="0"/>
              <a:t>and was </a:t>
            </a:r>
            <a:r>
              <a:rPr lang="en-GB" sz="1100" dirty="0" smtClean="0"/>
              <a:t>electrically </a:t>
            </a:r>
            <a:r>
              <a:rPr lang="en-GB" sz="1100" dirty="0"/>
              <a:t>signalled to closed at the sea surface, obtaining the top </a:t>
            </a:r>
            <a:r>
              <a:rPr lang="en-GB" sz="1100" dirty="0" smtClean="0"/>
              <a:t>10 inches </a:t>
            </a:r>
            <a:r>
              <a:rPr lang="en-GB" sz="1100" dirty="0"/>
              <a:t>of sediment</a:t>
            </a:r>
            <a:r>
              <a:rPr lang="en-GB" sz="1100" dirty="0" smtClean="0"/>
              <a:t>.</a:t>
            </a:r>
            <a:endParaRPr lang="en-GB" sz="1100" dirty="0"/>
          </a:p>
        </p:txBody>
      </p:sp>
      <p:sp>
        <p:nvSpPr>
          <p:cNvPr id="10" name="TextBox 9"/>
          <p:cNvSpPr txBox="1"/>
          <p:nvPr/>
        </p:nvSpPr>
        <p:spPr>
          <a:xfrm>
            <a:off x="136432" y="13268325"/>
            <a:ext cx="8085088" cy="3362019"/>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174826" tIns="87412" rIns="174826" bIns="87412" rtlCol="0">
            <a:spAutoFit/>
          </a:bodyPr>
          <a:lstStyle/>
          <a:p>
            <a:r>
              <a:rPr lang="en-GB" sz="2000" b="1" u="sng" dirty="0" smtClean="0"/>
              <a:t>Grab </a:t>
            </a:r>
            <a:r>
              <a:rPr lang="en-GB" sz="2000" b="1" u="sng" dirty="0"/>
              <a:t>sample analysis </a:t>
            </a:r>
            <a:endParaRPr lang="en-GB" sz="1100" b="1" u="sng" dirty="0"/>
          </a:p>
          <a:p>
            <a:r>
              <a:rPr lang="en-GB" sz="1100" dirty="0"/>
              <a:t>When </a:t>
            </a:r>
            <a:r>
              <a:rPr lang="en-GB" sz="1100" dirty="0" smtClean="0"/>
              <a:t>analysing </a:t>
            </a:r>
            <a:r>
              <a:rPr lang="en-GB" sz="1100" dirty="0"/>
              <a:t>the grab samples, it can be seen that the sediment </a:t>
            </a:r>
            <a:r>
              <a:rPr lang="en-GB" sz="1100" dirty="0" smtClean="0"/>
              <a:t>consists of a bioclastic </a:t>
            </a:r>
            <a:r>
              <a:rPr lang="en-GB" sz="1100" dirty="0"/>
              <a:t>sand mixture of Maerl gravel with mixed sublittoral muddy </a:t>
            </a:r>
            <a:r>
              <a:rPr lang="en-GB" sz="1100" dirty="0" smtClean="0"/>
              <a:t>sediments. There was a consistently higher percentage of  skeletal maerl fragments compared to live specimens in each of the grabs, with the largest pieces of maerl measuring at approximately 2cm.</a:t>
            </a:r>
            <a:endParaRPr lang="en-GB" sz="1100" dirty="0"/>
          </a:p>
          <a:p>
            <a:endParaRPr lang="en-GB" sz="1100" dirty="0" smtClean="0"/>
          </a:p>
          <a:p>
            <a:r>
              <a:rPr lang="en-GB" sz="1100" dirty="0" smtClean="0"/>
              <a:t>Maerl provides an attachment site for fauna and flora, such as </a:t>
            </a:r>
            <a:r>
              <a:rPr lang="en-GB" sz="1100" i="1" dirty="0" smtClean="0"/>
              <a:t>Chondrus crispus, Furcelleria </a:t>
            </a:r>
            <a:r>
              <a:rPr lang="en-GB" sz="1100" i="1" dirty="0" err="1" smtClean="0"/>
              <a:t>lumbricalis</a:t>
            </a:r>
            <a:r>
              <a:rPr lang="en-GB" sz="1100" i="1" dirty="0" smtClean="0"/>
              <a:t> </a:t>
            </a:r>
            <a:r>
              <a:rPr lang="en-GB" sz="1100" dirty="0" smtClean="0"/>
              <a:t>and </a:t>
            </a:r>
            <a:r>
              <a:rPr lang="en-GB" sz="1100" dirty="0" smtClean="0"/>
              <a:t>other unidentified rhodophyta, which was most abundant in grab 3 and visible frequently in the video </a:t>
            </a:r>
            <a:r>
              <a:rPr lang="en-GB" sz="1100" dirty="0" smtClean="0"/>
              <a:t>footage.</a:t>
            </a:r>
            <a:endParaRPr lang="en-GB" sz="1100" dirty="0" smtClean="0"/>
          </a:p>
          <a:p>
            <a:r>
              <a:rPr lang="en-GB" sz="1100" dirty="0" smtClean="0"/>
              <a:t>The </a:t>
            </a:r>
            <a:r>
              <a:rPr lang="en-GB" sz="1100" dirty="0"/>
              <a:t>most commonly found infauna were bivalves, </a:t>
            </a:r>
            <a:r>
              <a:rPr lang="en-GB" sz="1100" dirty="0" smtClean="0"/>
              <a:t>found </a:t>
            </a:r>
            <a:r>
              <a:rPr lang="en-GB" sz="1100" dirty="0"/>
              <a:t>in abundance in all three grabs. </a:t>
            </a:r>
            <a:r>
              <a:rPr lang="en-GB" sz="1100" i="1" dirty="0" smtClean="0"/>
              <a:t>Astarte sulcata</a:t>
            </a:r>
            <a:r>
              <a:rPr lang="en-GB" sz="1100" dirty="0"/>
              <a:t> </a:t>
            </a:r>
            <a:r>
              <a:rPr lang="en-GB" sz="1100" dirty="0" smtClean="0"/>
              <a:t>was easily identifiable due </a:t>
            </a:r>
            <a:r>
              <a:rPr lang="en-GB" sz="1100" dirty="0"/>
              <a:t>to its broadly oval shape, bearing </a:t>
            </a:r>
            <a:r>
              <a:rPr lang="en-GB" sz="1100" dirty="0" smtClean="0"/>
              <a:t>approximately 20 </a:t>
            </a:r>
            <a:r>
              <a:rPr lang="en-GB" sz="1100" dirty="0"/>
              <a:t>pronounced concentric </a:t>
            </a:r>
            <a:r>
              <a:rPr lang="en-GB" sz="1100" dirty="0" smtClean="0"/>
              <a:t>ridges</a:t>
            </a:r>
            <a:r>
              <a:rPr lang="en-GB" sz="1100" dirty="0"/>
              <a:t>.</a:t>
            </a:r>
          </a:p>
          <a:p>
            <a:r>
              <a:rPr lang="en-GB" sz="1100" dirty="0" smtClean="0"/>
              <a:t>(A </a:t>
            </a:r>
            <a:r>
              <a:rPr lang="en-GB" sz="1100" dirty="0"/>
              <a:t>study from 2003, stated in the Environmental Assessment, Marine Ecology section of the Port of Falmouth Development Initiative, that the maerl bank community was characterized by abundant vagile epifanua, notably gastropoda, utilizing the shelter the lattice of maerl provides, of which the most abundant species was </a:t>
            </a:r>
            <a:r>
              <a:rPr lang="en-GB" sz="1100" i="1" dirty="0"/>
              <a:t>Bittium reticulatum </a:t>
            </a:r>
            <a:r>
              <a:rPr lang="en-GB" sz="1100" dirty="0"/>
              <a:t>which we found in Grab 1</a:t>
            </a:r>
            <a:r>
              <a:rPr lang="en-GB" sz="1100" i="1" dirty="0"/>
              <a:t>. </a:t>
            </a:r>
            <a:r>
              <a:rPr lang="en-GB" sz="1100" dirty="0"/>
              <a:t>(falport</a:t>
            </a:r>
            <a:r>
              <a:rPr lang="en-GB" sz="1100" dirty="0" smtClean="0"/>
              <a:t>)).</a:t>
            </a:r>
            <a:endParaRPr lang="en-GB" sz="1100" dirty="0"/>
          </a:p>
          <a:p>
            <a:endParaRPr lang="en-GB" sz="1100" dirty="0"/>
          </a:p>
          <a:p>
            <a:r>
              <a:rPr lang="en-GB" sz="1100" b="1" dirty="0" smtClean="0"/>
              <a:t>Grab 1 </a:t>
            </a:r>
            <a:r>
              <a:rPr lang="en-GB" sz="1100" dirty="0" smtClean="0"/>
              <a:t>–</a:t>
            </a:r>
            <a:r>
              <a:rPr lang="en-GB" sz="1100" i="1" dirty="0" smtClean="0"/>
              <a:t>Spirorbis </a:t>
            </a:r>
            <a:r>
              <a:rPr lang="en-GB" sz="1100" i="1" dirty="0" err="1" smtClean="0"/>
              <a:t>spirorbis</a:t>
            </a:r>
            <a:r>
              <a:rPr lang="en-GB" sz="1100" i="1" dirty="0" smtClean="0"/>
              <a:t> </a:t>
            </a:r>
            <a:r>
              <a:rPr lang="en-GB" sz="1100" dirty="0" smtClean="0"/>
              <a:t>(</a:t>
            </a:r>
            <a:r>
              <a:rPr lang="en-GB" sz="1100" dirty="0" err="1" smtClean="0"/>
              <a:t>polychaete</a:t>
            </a:r>
            <a:r>
              <a:rPr lang="en-GB" sz="1100" dirty="0" smtClean="0"/>
              <a:t>), unidentifiable </a:t>
            </a:r>
            <a:r>
              <a:rPr lang="en-GB" sz="1100" dirty="0" err="1" smtClean="0"/>
              <a:t>polychaete</a:t>
            </a:r>
            <a:r>
              <a:rPr lang="en-GB" sz="1100" dirty="0" smtClean="0"/>
              <a:t> worm and red nematode worm (due to unclear photo observations).</a:t>
            </a:r>
            <a:endParaRPr lang="en-GB" sz="1100" dirty="0"/>
          </a:p>
          <a:p>
            <a:endParaRPr lang="en-GB" sz="1100" dirty="0"/>
          </a:p>
          <a:p>
            <a:r>
              <a:rPr lang="en-GB" sz="1100" b="1" dirty="0" smtClean="0"/>
              <a:t>Grab 2</a:t>
            </a:r>
            <a:r>
              <a:rPr lang="en-GB" sz="1100" dirty="0" smtClean="0"/>
              <a:t> - </a:t>
            </a:r>
            <a:r>
              <a:rPr lang="en-GB" sz="1100" i="1" dirty="0" err="1" smtClean="0"/>
              <a:t>Ammodytes</a:t>
            </a:r>
            <a:r>
              <a:rPr lang="en-GB" sz="1100" i="1" dirty="0" smtClean="0"/>
              <a:t> </a:t>
            </a:r>
            <a:r>
              <a:rPr lang="en-GB" sz="1100" i="1" dirty="0"/>
              <a:t>spp. </a:t>
            </a:r>
            <a:r>
              <a:rPr lang="en-GB" sz="1100" dirty="0" smtClean="0"/>
              <a:t>(sand eel) (fig 6), </a:t>
            </a:r>
            <a:r>
              <a:rPr lang="en-GB" sz="1100" i="1" dirty="0" err="1" smtClean="0"/>
              <a:t>Liocarcinus</a:t>
            </a:r>
            <a:r>
              <a:rPr lang="en-GB" sz="1100" i="1" dirty="0" smtClean="0"/>
              <a:t> </a:t>
            </a:r>
            <a:r>
              <a:rPr lang="en-GB" sz="1100" i="1" dirty="0" err="1" smtClean="0"/>
              <a:t>holsatus</a:t>
            </a:r>
            <a:r>
              <a:rPr lang="en-GB" sz="1100" i="1" dirty="0" smtClean="0"/>
              <a:t> </a:t>
            </a:r>
            <a:r>
              <a:rPr lang="en-GB" sz="1100" dirty="0" smtClean="0"/>
              <a:t>(3x crustacean) (fig 5), </a:t>
            </a:r>
            <a:r>
              <a:rPr lang="en-GB" sz="1100" i="1" dirty="0" err="1" smtClean="0"/>
              <a:t>Echinocardium</a:t>
            </a:r>
            <a:r>
              <a:rPr lang="en-GB" sz="1100" i="1" dirty="0" smtClean="0"/>
              <a:t> </a:t>
            </a:r>
            <a:r>
              <a:rPr lang="en-GB" sz="1100" i="1" dirty="0" err="1"/>
              <a:t>chordatum</a:t>
            </a:r>
            <a:r>
              <a:rPr lang="en-GB" sz="1100" dirty="0"/>
              <a:t>, </a:t>
            </a:r>
            <a:r>
              <a:rPr lang="en-GB" sz="1100" dirty="0" smtClean="0"/>
              <a:t>(echinoderm)(fig 5).</a:t>
            </a:r>
            <a:endParaRPr lang="en-GB" sz="1100" dirty="0"/>
          </a:p>
          <a:p>
            <a:endParaRPr lang="en-GB" sz="1100" dirty="0"/>
          </a:p>
          <a:p>
            <a:r>
              <a:rPr lang="en-GB" sz="1100" b="1" dirty="0"/>
              <a:t>G</a:t>
            </a:r>
            <a:r>
              <a:rPr lang="en-GB" sz="1100" b="1" dirty="0" smtClean="0"/>
              <a:t>rab 3 </a:t>
            </a:r>
            <a:r>
              <a:rPr lang="en-GB" sz="1100" dirty="0" smtClean="0"/>
              <a:t>- </a:t>
            </a:r>
            <a:r>
              <a:rPr lang="en-GB" sz="1100" i="1" dirty="0" smtClean="0"/>
              <a:t>Ascidia </a:t>
            </a:r>
            <a:r>
              <a:rPr lang="en-GB" sz="1100" i="1" dirty="0" err="1" smtClean="0"/>
              <a:t>conchilega</a:t>
            </a:r>
            <a:r>
              <a:rPr lang="en-GB" sz="1100" i="1" dirty="0" smtClean="0"/>
              <a:t> </a:t>
            </a:r>
            <a:r>
              <a:rPr lang="en-GB" sz="1100" dirty="0" smtClean="0"/>
              <a:t>(tunicate) </a:t>
            </a:r>
            <a:r>
              <a:rPr lang="en-GB" sz="1100" i="1" dirty="0" err="1" smtClean="0"/>
              <a:t>Liocarcinus</a:t>
            </a:r>
            <a:r>
              <a:rPr lang="en-GB" sz="1100" i="1" dirty="0" smtClean="0"/>
              <a:t> </a:t>
            </a:r>
            <a:r>
              <a:rPr lang="en-GB" sz="1100" i="1" dirty="0"/>
              <a:t>spp.</a:t>
            </a:r>
            <a:r>
              <a:rPr lang="en-GB" sz="1100" dirty="0"/>
              <a:t> </a:t>
            </a:r>
            <a:r>
              <a:rPr lang="en-GB" sz="1100" dirty="0" smtClean="0"/>
              <a:t>(2x), unidentifiable crab (of the </a:t>
            </a:r>
            <a:r>
              <a:rPr lang="en-GB" sz="1100" dirty="0" err="1" smtClean="0"/>
              <a:t>infraorder</a:t>
            </a:r>
            <a:r>
              <a:rPr lang="en-GB" sz="1100" dirty="0" smtClean="0"/>
              <a:t> </a:t>
            </a:r>
            <a:r>
              <a:rPr lang="en-GB" sz="1100" i="1" dirty="0" err="1" smtClean="0"/>
              <a:t>Brachyura</a:t>
            </a:r>
            <a:r>
              <a:rPr lang="en-GB" sz="1100" dirty="0" smtClean="0"/>
              <a:t>). </a:t>
            </a:r>
            <a:endParaRPr lang="en-GB" sz="1100" dirty="0"/>
          </a:p>
        </p:txBody>
      </p:sp>
      <p:sp>
        <p:nvSpPr>
          <p:cNvPr id="2" name="TextBox 1"/>
          <p:cNvSpPr txBox="1"/>
          <p:nvPr/>
        </p:nvSpPr>
        <p:spPr>
          <a:xfrm>
            <a:off x="72256" y="701278"/>
            <a:ext cx="7696200" cy="3377408"/>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lIns="174826" tIns="87412" rIns="174826" bIns="87412" rtlCol="0">
            <a:spAutoFit/>
          </a:bodyPr>
          <a:lstStyle/>
          <a:p>
            <a:r>
              <a:rPr lang="en-GB" sz="2000" b="1" u="sng" dirty="0" smtClean="0"/>
              <a:t>Introduction</a:t>
            </a:r>
            <a:r>
              <a:rPr lang="en-GB" sz="2000" dirty="0" smtClean="0"/>
              <a:t> </a:t>
            </a:r>
          </a:p>
          <a:p>
            <a:endParaRPr lang="en-GB" sz="1100" dirty="0" smtClean="0"/>
          </a:p>
          <a:p>
            <a:r>
              <a:rPr lang="en-GB" sz="1100" dirty="0"/>
              <a:t>The Fal estuary, located on the south coast of Cornwall extends 18km inland making it reputedly the worlds third largest natural harbour, is a Special Area of Conservation (SAC) which is selected under the piece of legislation “The Habitats Directive</a:t>
            </a:r>
            <a:r>
              <a:rPr lang="en-GB" sz="1100" dirty="0" smtClean="0"/>
              <a:t>”. The directive’s </a:t>
            </a:r>
            <a:r>
              <a:rPr lang="en-GB" sz="1100" dirty="0"/>
              <a:t>main aim is to highlight the need to maintain biodiversity throughout all member states of the European Community, with special emphasis on rare or threatened habitats or species</a:t>
            </a:r>
            <a:r>
              <a:rPr lang="en-GB" sz="1100" dirty="0" smtClean="0"/>
              <a:t>.</a:t>
            </a:r>
          </a:p>
          <a:p>
            <a:endParaRPr lang="en-GB" sz="1100" dirty="0" smtClean="0"/>
          </a:p>
          <a:p>
            <a:r>
              <a:rPr lang="en-GB" sz="1100" dirty="0"/>
              <a:t>P</a:t>
            </a:r>
            <a:r>
              <a:rPr lang="en-GB" sz="1100" dirty="0" smtClean="0"/>
              <a:t>roposed dredging plans </a:t>
            </a:r>
            <a:r>
              <a:rPr lang="en-GB" sz="1100" dirty="0"/>
              <a:t>to </a:t>
            </a:r>
            <a:r>
              <a:rPr lang="en-GB" sz="1100" dirty="0" smtClean="0"/>
              <a:t>make the port of Falmouth accessible by cruise ships is therefore a </a:t>
            </a:r>
            <a:r>
              <a:rPr lang="en-GB" sz="1100" dirty="0"/>
              <a:t>major concern </a:t>
            </a:r>
            <a:r>
              <a:rPr lang="en-GB" sz="1100" dirty="0" smtClean="0"/>
              <a:t>for flora and fauna currently present in the channel</a:t>
            </a:r>
            <a:r>
              <a:rPr lang="en-GB" sz="1100" dirty="0"/>
              <a:t>. </a:t>
            </a:r>
            <a:r>
              <a:rPr lang="en-GB" sz="1100" dirty="0" smtClean="0"/>
              <a:t>Maerl, a collective </a:t>
            </a:r>
            <a:r>
              <a:rPr lang="en-GB" sz="1100" dirty="0"/>
              <a:t>term for several </a:t>
            </a:r>
            <a:r>
              <a:rPr lang="en-GB" sz="1100" dirty="0" smtClean="0"/>
              <a:t>rare species </a:t>
            </a:r>
            <a:r>
              <a:rPr lang="en-GB" sz="1100" dirty="0"/>
              <a:t>of calcified red seaweed, typically </a:t>
            </a:r>
            <a:r>
              <a:rPr lang="en-GB" sz="1100" i="1" dirty="0" err="1"/>
              <a:t>Lithothamnion</a:t>
            </a:r>
            <a:r>
              <a:rPr lang="en-GB" sz="1100" i="1" dirty="0"/>
              <a:t> </a:t>
            </a:r>
            <a:r>
              <a:rPr lang="en-GB" sz="1100" i="1" dirty="0" err="1"/>
              <a:t>corallioides</a:t>
            </a:r>
            <a:r>
              <a:rPr lang="en-GB" sz="1100" i="1" dirty="0"/>
              <a:t> </a:t>
            </a:r>
            <a:r>
              <a:rPr lang="en-GB" sz="1100" dirty="0"/>
              <a:t>and </a:t>
            </a:r>
            <a:r>
              <a:rPr lang="en-GB" sz="1100" i="1" dirty="0" err="1"/>
              <a:t>Phymatolithon</a:t>
            </a:r>
            <a:r>
              <a:rPr lang="en-GB" sz="1100" i="1" dirty="0"/>
              <a:t> </a:t>
            </a:r>
            <a:r>
              <a:rPr lang="en-GB" sz="1100" i="1" dirty="0" err="1"/>
              <a:t>calcareum</a:t>
            </a:r>
            <a:r>
              <a:rPr lang="en-GB" sz="1100" i="1" dirty="0"/>
              <a:t> </a:t>
            </a:r>
            <a:r>
              <a:rPr lang="en-GB" sz="1100" dirty="0" smtClean="0"/>
              <a:t>grows </a:t>
            </a:r>
            <a:r>
              <a:rPr lang="en-GB" sz="1100" dirty="0"/>
              <a:t>as unattached nodules on the </a:t>
            </a:r>
            <a:r>
              <a:rPr lang="en-GB" sz="1100" dirty="0" smtClean="0"/>
              <a:t>seabed, and is only present in the live beds of St </a:t>
            </a:r>
            <a:r>
              <a:rPr lang="en-GB" sz="1100" dirty="0" err="1" smtClean="0"/>
              <a:t>Mawes</a:t>
            </a:r>
            <a:r>
              <a:rPr lang="en-GB" sz="1100" dirty="0" smtClean="0"/>
              <a:t>, the only location of </a:t>
            </a:r>
            <a:r>
              <a:rPr lang="en-GB" sz="1100" dirty="0"/>
              <a:t>m</a:t>
            </a:r>
            <a:r>
              <a:rPr lang="en-GB" sz="1100" dirty="0" smtClean="0"/>
              <a:t>aerl in Cornwall. The dead calcareous skeleton which accumulates over time acts as a </a:t>
            </a:r>
            <a:r>
              <a:rPr lang="en-GB" sz="1100" dirty="0" err="1" smtClean="0"/>
              <a:t>cenosis</a:t>
            </a:r>
            <a:r>
              <a:rPr lang="en-GB" sz="1100" dirty="0" smtClean="0"/>
              <a:t> </a:t>
            </a:r>
            <a:r>
              <a:rPr lang="en-GB" sz="1100" dirty="0" smtClean="0"/>
              <a:t>for other organisms, providing ideal conditions for them to thrive in these waters, proving particularly significant as nursing grounds for juvenile fish, ensuring a secure future for Cornwall’s fishing industry (Wildlife Trust).</a:t>
            </a:r>
          </a:p>
          <a:p>
            <a:r>
              <a:rPr lang="en-GB" sz="1100" dirty="0" smtClean="0"/>
              <a:t>With acknowledgement of the economic benefit that the dredging plan would impose on Falmouth and surrounding area, it must be noted that as a consequence there will be great disturbance to the seabed and local flora and fauna.</a:t>
            </a:r>
            <a:endParaRPr lang="en-GB" sz="1100" dirty="0"/>
          </a:p>
          <a:p>
            <a:endParaRPr lang="en-GB" sz="1100" dirty="0"/>
          </a:p>
          <a:p>
            <a:r>
              <a:rPr lang="en-GB" sz="1100" dirty="0" smtClean="0"/>
              <a:t>Our </a:t>
            </a:r>
            <a:r>
              <a:rPr lang="en-GB" sz="1100" dirty="0"/>
              <a:t>aim was to investigate the species, </a:t>
            </a:r>
            <a:r>
              <a:rPr lang="en-GB" sz="1100" dirty="0" err="1"/>
              <a:t>bedforms</a:t>
            </a:r>
            <a:r>
              <a:rPr lang="en-GB" sz="1100" dirty="0"/>
              <a:t> and sediments present using sidescan sonar, video camera and seabed Van Veen grabs and relate this evidence to the effect dredging would have on this SAC for Natural England</a:t>
            </a:r>
            <a:r>
              <a:rPr lang="en-GB" sz="1100" dirty="0" smtClean="0"/>
              <a:t>.</a:t>
            </a:r>
            <a:endParaRPr lang="en-GB" sz="1100" dirty="0"/>
          </a:p>
        </p:txBody>
      </p:sp>
      <p:sp>
        <p:nvSpPr>
          <p:cNvPr id="18" name="TextBox 17"/>
          <p:cNvSpPr txBox="1"/>
          <p:nvPr/>
        </p:nvSpPr>
        <p:spPr>
          <a:xfrm>
            <a:off x="8418366" y="9686925"/>
            <a:ext cx="4100546" cy="3985706"/>
          </a:xfrm>
          <a:prstGeom prst="rect">
            <a:avLst/>
          </a:prstGeom>
          <a:effectLst>
            <a:glow rad="101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100" b="1" u="sng" dirty="0" smtClean="0"/>
              <a:t>Sidescan interpretation</a:t>
            </a:r>
          </a:p>
          <a:p>
            <a:endParaRPr lang="en-GB" sz="1050" dirty="0"/>
          </a:p>
          <a:p>
            <a:r>
              <a:rPr lang="en-GB" sz="1100" dirty="0" smtClean="0"/>
              <a:t>Five different </a:t>
            </a:r>
            <a:r>
              <a:rPr lang="en-GB" sz="1100" dirty="0" err="1" smtClean="0"/>
              <a:t>bedforms</a:t>
            </a:r>
            <a:r>
              <a:rPr lang="en-GB" sz="1100" dirty="0" smtClean="0"/>
              <a:t> can be identified from the sidescan mosaic. </a:t>
            </a:r>
            <a:r>
              <a:rPr lang="en-GB" sz="1100" b="1" dirty="0" err="1" smtClean="0"/>
              <a:t>Bedform</a:t>
            </a:r>
            <a:r>
              <a:rPr lang="en-GB" sz="1100" b="1" dirty="0" smtClean="0"/>
              <a:t> </a:t>
            </a:r>
            <a:r>
              <a:rPr lang="en-GB" sz="1100" b="1" dirty="0"/>
              <a:t>1</a:t>
            </a:r>
            <a:r>
              <a:rPr lang="en-GB" sz="1100" dirty="0"/>
              <a:t> shows the general background </a:t>
            </a:r>
            <a:r>
              <a:rPr lang="en-GB" sz="1100" dirty="0" err="1"/>
              <a:t>bedform</a:t>
            </a:r>
            <a:r>
              <a:rPr lang="en-GB" sz="1100" dirty="0"/>
              <a:t> for the </a:t>
            </a:r>
            <a:r>
              <a:rPr lang="en-GB" sz="1100" dirty="0" smtClean="0"/>
              <a:t>sampled area</a:t>
            </a:r>
            <a:r>
              <a:rPr lang="en-GB" sz="1100" dirty="0"/>
              <a:t>, </a:t>
            </a:r>
            <a:r>
              <a:rPr lang="en-GB" sz="1100" dirty="0" smtClean="0"/>
              <a:t>which ground truthing from the drop camera  revealed to consist of maerl sands and skeletal maerl fragments.</a:t>
            </a:r>
          </a:p>
          <a:p>
            <a:r>
              <a:rPr lang="en-GB" sz="1100" b="1" dirty="0" err="1" smtClean="0"/>
              <a:t>Bedform</a:t>
            </a:r>
            <a:r>
              <a:rPr lang="en-GB" sz="1100" b="1" dirty="0" smtClean="0"/>
              <a:t> </a:t>
            </a:r>
            <a:r>
              <a:rPr lang="en-GB" sz="1100" b="1" dirty="0"/>
              <a:t>2</a:t>
            </a:r>
            <a:r>
              <a:rPr lang="en-GB" sz="1100" dirty="0"/>
              <a:t> is split into two </a:t>
            </a:r>
            <a:r>
              <a:rPr lang="en-GB" sz="1100" dirty="0" err="1"/>
              <a:t>bedforms</a:t>
            </a:r>
            <a:r>
              <a:rPr lang="en-GB" sz="1100" dirty="0"/>
              <a:t>; 2a and 2b. 2a is higher than 2b by around 30m, (values of R</a:t>
            </a:r>
            <a:r>
              <a:rPr lang="en-GB" sz="1100" baseline="-25000" dirty="0"/>
              <a:t>h</a:t>
            </a:r>
            <a:r>
              <a:rPr lang="en-GB" sz="1100" dirty="0"/>
              <a:t> in </a:t>
            </a:r>
            <a:r>
              <a:rPr lang="en-GB" sz="1100" dirty="0" err="1"/>
              <a:t>bedform</a:t>
            </a:r>
            <a:r>
              <a:rPr lang="en-GB" sz="1100" dirty="0"/>
              <a:t> 2a </a:t>
            </a:r>
            <a:r>
              <a:rPr lang="en-GB" sz="1100" dirty="0" smtClean="0"/>
              <a:t>average 93m in comparison to 63m of </a:t>
            </a:r>
            <a:r>
              <a:rPr lang="en-GB" sz="1100" dirty="0" err="1"/>
              <a:t>bedform</a:t>
            </a:r>
            <a:r>
              <a:rPr lang="en-GB" sz="1100" dirty="0"/>
              <a:t> </a:t>
            </a:r>
            <a:r>
              <a:rPr lang="en-GB" sz="1100" dirty="0" smtClean="0"/>
              <a:t>2b). The lighter tone of </a:t>
            </a:r>
            <a:r>
              <a:rPr lang="en-GB" sz="1100" dirty="0" err="1" smtClean="0"/>
              <a:t>bedform</a:t>
            </a:r>
            <a:r>
              <a:rPr lang="en-GB" sz="1100" dirty="0" smtClean="0"/>
              <a:t> </a:t>
            </a:r>
            <a:r>
              <a:rPr lang="en-GB" sz="1100" dirty="0"/>
              <a:t>2b </a:t>
            </a:r>
            <a:r>
              <a:rPr lang="en-GB" sz="1100" dirty="0" smtClean="0"/>
              <a:t>indicates a decrease in seabed depth as a result of decreased backscatter to the transducer on the tow fish, suggesting </a:t>
            </a:r>
            <a:r>
              <a:rPr lang="en-GB" sz="1100" dirty="0"/>
              <a:t>some scouring </a:t>
            </a:r>
            <a:r>
              <a:rPr lang="en-GB" sz="1100" dirty="0" smtClean="0"/>
              <a:t>in this area has </a:t>
            </a:r>
            <a:r>
              <a:rPr lang="en-GB" sz="1100" dirty="0"/>
              <a:t>taken place. </a:t>
            </a:r>
            <a:endParaRPr lang="en-GB" sz="1100" dirty="0" smtClean="0"/>
          </a:p>
          <a:p>
            <a:r>
              <a:rPr lang="en-GB" sz="1100" dirty="0" smtClean="0"/>
              <a:t>The </a:t>
            </a:r>
            <a:r>
              <a:rPr lang="en-GB" sz="1100" dirty="0"/>
              <a:t>regularity of </a:t>
            </a:r>
            <a:r>
              <a:rPr lang="en-GB" sz="1100" b="1" dirty="0" err="1"/>
              <a:t>bedform</a:t>
            </a:r>
            <a:r>
              <a:rPr lang="en-GB" sz="1100" b="1" dirty="0"/>
              <a:t> 3</a:t>
            </a:r>
            <a:r>
              <a:rPr lang="en-GB" sz="1100" dirty="0"/>
              <a:t> suggests this could be a manmade structure, such as a standing platform, although the confirmation of this requires </a:t>
            </a:r>
            <a:r>
              <a:rPr lang="en-GB" sz="1100" dirty="0" smtClean="0"/>
              <a:t>further </a:t>
            </a:r>
            <a:r>
              <a:rPr lang="en-GB" sz="1100" dirty="0"/>
              <a:t>substantial evidence. </a:t>
            </a:r>
            <a:endParaRPr lang="en-GB" sz="1100" dirty="0" smtClean="0"/>
          </a:p>
          <a:p>
            <a:r>
              <a:rPr lang="en-GB" sz="1100" b="1" dirty="0" err="1" smtClean="0"/>
              <a:t>Bedform</a:t>
            </a:r>
            <a:r>
              <a:rPr lang="en-GB" sz="1100" b="1" dirty="0" smtClean="0"/>
              <a:t> </a:t>
            </a:r>
            <a:r>
              <a:rPr lang="en-GB" sz="1100" b="1" dirty="0"/>
              <a:t>4</a:t>
            </a:r>
            <a:r>
              <a:rPr lang="en-GB" sz="1100" dirty="0"/>
              <a:t> shows the steeply graded drop off into the main </a:t>
            </a:r>
            <a:r>
              <a:rPr lang="en-GB" sz="1100" dirty="0" smtClean="0"/>
              <a:t>channel of Carrick Roads, represented by lighter tonal shading on the sidescan.</a:t>
            </a:r>
          </a:p>
          <a:p>
            <a:r>
              <a:rPr lang="en-GB" sz="1100" b="1" dirty="0" err="1" smtClean="0"/>
              <a:t>Bedform</a:t>
            </a:r>
            <a:r>
              <a:rPr lang="en-GB" sz="1100" b="1" dirty="0" smtClean="0"/>
              <a:t> </a:t>
            </a:r>
            <a:r>
              <a:rPr lang="en-GB" sz="1100" b="1" dirty="0"/>
              <a:t>5</a:t>
            </a:r>
            <a:r>
              <a:rPr lang="en-GB" sz="1100" dirty="0"/>
              <a:t> shows an </a:t>
            </a:r>
            <a:r>
              <a:rPr lang="en-GB" sz="1100" dirty="0" smtClean="0"/>
              <a:t>area of lines with regular intervals, indicative of ripples </a:t>
            </a:r>
            <a:r>
              <a:rPr lang="en-GB" sz="1100" dirty="0"/>
              <a:t>in the </a:t>
            </a:r>
            <a:r>
              <a:rPr lang="en-GB" sz="1100" dirty="0" smtClean="0"/>
              <a:t>sediment, represented by banding patterns of consecutive increased and decreased depth of the ripple. </a:t>
            </a:r>
            <a:r>
              <a:rPr lang="en-GB" sz="1100" dirty="0"/>
              <a:t>As most of this area is sand sediment there is a higher likelihood that these are sand ripples</a:t>
            </a:r>
            <a:r>
              <a:rPr lang="en-GB" sz="1100" dirty="0" smtClean="0"/>
              <a:t>.</a:t>
            </a:r>
            <a:endParaRPr lang="en-GB" sz="1100" dirty="0"/>
          </a:p>
        </p:txBody>
      </p:sp>
      <p:sp>
        <p:nvSpPr>
          <p:cNvPr id="55" name="TextBox 54"/>
          <p:cNvSpPr txBox="1"/>
          <p:nvPr/>
        </p:nvSpPr>
        <p:spPr>
          <a:xfrm>
            <a:off x="4360194" y="11896725"/>
            <a:ext cx="3877540" cy="1277273"/>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b="1" u="sng" dirty="0" smtClean="0"/>
              <a:t>Video </a:t>
            </a:r>
            <a:r>
              <a:rPr lang="en-GB" sz="1100" b="1" u="sng" dirty="0"/>
              <a:t>sampling</a:t>
            </a:r>
          </a:p>
          <a:p>
            <a:endParaRPr lang="en-GB" sz="1100" b="1" u="sng" dirty="0"/>
          </a:p>
          <a:p>
            <a:r>
              <a:rPr lang="en-GB" sz="1100" dirty="0"/>
              <a:t>A drop camera </a:t>
            </a:r>
            <a:r>
              <a:rPr lang="en-GB" sz="1100" dirty="0" smtClean="0"/>
              <a:t>(</a:t>
            </a:r>
            <a:r>
              <a:rPr lang="en-GB" sz="1100" dirty="0" err="1" smtClean="0"/>
              <a:t>UoS</a:t>
            </a:r>
            <a:r>
              <a:rPr lang="en-GB" sz="1100" dirty="0" smtClean="0"/>
              <a:t>) towed </a:t>
            </a:r>
            <a:r>
              <a:rPr lang="en-GB" sz="1100" dirty="0"/>
              <a:t>behind the boat was used to video the sea bed to ground truth our side scan plot and also to identify species present within the area surveyed. We combined this with grabs of the sediment, which could be used to analyse the sediment particles’ size and composition. </a:t>
            </a:r>
            <a:endParaRPr lang="en-GB" sz="1100" dirty="0">
              <a:solidFill>
                <a:srgbClr val="FF0000"/>
              </a:solidFill>
            </a:endParaRPr>
          </a:p>
        </p:txBody>
      </p:sp>
      <p:pic>
        <p:nvPicPr>
          <p:cNvPr id="56" name="Picture 55" descr="g2hearturchin.JPG"/>
          <p:cNvPicPr>
            <a:picLocks noChangeAspect="1"/>
          </p:cNvPicPr>
          <p:nvPr/>
        </p:nvPicPr>
        <p:blipFill rotWithShape="1">
          <a:blip r:embed="rId10" cstate="print"/>
          <a:srcRect l="24564" t="23280" r="33295" b="42806"/>
          <a:stretch/>
        </p:blipFill>
        <p:spPr>
          <a:xfrm>
            <a:off x="8410319" y="13801725"/>
            <a:ext cx="4108594" cy="2136788"/>
          </a:xfrm>
          <a:prstGeom prst="rect">
            <a:avLst/>
          </a:prstGeom>
        </p:spPr>
      </p:pic>
      <p:pic>
        <p:nvPicPr>
          <p:cNvPr id="57" name="Picture 2" descr="http://www.cornwallwildlifetrust.org.uk/Resources/Cornwall%20Wildlife%20Trust/Images/News/Snake%20pipefish%20on%20maerl%20bed%20photo%20by%20Rob%20Spray.jpg"/>
          <p:cNvPicPr>
            <a:picLocks noChangeAspect="1" noChangeArrowheads="1"/>
          </p:cNvPicPr>
          <p:nvPr/>
        </p:nvPicPr>
        <p:blipFill rotWithShape="1">
          <a:blip r:embed="rId11" cstate="print"/>
          <a:srcRect l="24679" t="4641" r="11693" b="47488"/>
          <a:stretch/>
        </p:blipFill>
        <p:spPr bwMode="auto">
          <a:xfrm>
            <a:off x="8410318" y="16014713"/>
            <a:ext cx="4108593" cy="1956950"/>
          </a:xfrm>
          <a:prstGeom prst="rect">
            <a:avLst/>
          </a:prstGeom>
          <a:noFill/>
        </p:spPr>
      </p:pic>
      <p:sp>
        <p:nvSpPr>
          <p:cNvPr id="8" name="TextBox 7"/>
          <p:cNvSpPr txBox="1"/>
          <p:nvPr/>
        </p:nvSpPr>
        <p:spPr>
          <a:xfrm>
            <a:off x="161162" y="11439525"/>
            <a:ext cx="3946414" cy="261610"/>
          </a:xfrm>
          <a:prstGeom prst="rect">
            <a:avLst/>
          </a:prstGeom>
          <a:noFill/>
        </p:spPr>
        <p:txBody>
          <a:bodyPr wrap="square" rtlCol="0">
            <a:spAutoFit/>
          </a:bodyPr>
          <a:lstStyle/>
          <a:p>
            <a:r>
              <a:rPr lang="en-GB" sz="1100" i="1" dirty="0" smtClean="0"/>
              <a:t>Figure 3</a:t>
            </a:r>
            <a:r>
              <a:rPr lang="en-GB" sz="1100" dirty="0" smtClean="0"/>
              <a:t>. Schematic of towfish and sidescan sonar</a:t>
            </a:r>
            <a:endParaRPr lang="en-GB" sz="1100" dirty="0"/>
          </a:p>
        </p:txBody>
      </p:sp>
      <p:sp>
        <p:nvSpPr>
          <p:cNvPr id="61" name="TextBox 60"/>
          <p:cNvSpPr txBox="1"/>
          <p:nvPr/>
        </p:nvSpPr>
        <p:spPr>
          <a:xfrm>
            <a:off x="6838706" y="9382125"/>
            <a:ext cx="1443281" cy="430887"/>
          </a:xfrm>
          <a:prstGeom prst="rect">
            <a:avLst/>
          </a:prstGeom>
          <a:noFill/>
        </p:spPr>
        <p:txBody>
          <a:bodyPr wrap="square" rtlCol="0">
            <a:spAutoFit/>
          </a:bodyPr>
          <a:lstStyle/>
          <a:p>
            <a:r>
              <a:rPr lang="en-GB" sz="1100" i="1" dirty="0" smtClean="0"/>
              <a:t>Figure 4</a:t>
            </a:r>
            <a:r>
              <a:rPr lang="en-GB" sz="1100" dirty="0" smtClean="0"/>
              <a:t>. Sidescan and surfer final output</a:t>
            </a:r>
            <a:endParaRPr lang="en-GB" sz="1100" dirty="0"/>
          </a:p>
        </p:txBody>
      </p:sp>
      <p:sp>
        <p:nvSpPr>
          <p:cNvPr id="62" name="TextBox 61"/>
          <p:cNvSpPr txBox="1"/>
          <p:nvPr/>
        </p:nvSpPr>
        <p:spPr>
          <a:xfrm>
            <a:off x="8401920" y="15676903"/>
            <a:ext cx="2085511" cy="261610"/>
          </a:xfrm>
          <a:prstGeom prst="rect">
            <a:avLst/>
          </a:prstGeom>
          <a:noFill/>
        </p:spPr>
        <p:txBody>
          <a:bodyPr wrap="square" rtlCol="0">
            <a:spAutoFit/>
          </a:bodyPr>
          <a:lstStyle/>
          <a:p>
            <a:r>
              <a:rPr lang="en-GB" sz="1100" i="1" dirty="0" smtClean="0"/>
              <a:t>Figure 5</a:t>
            </a:r>
            <a:r>
              <a:rPr lang="en-GB" sz="1100" dirty="0" smtClean="0"/>
              <a:t>. Photograph from grab 2</a:t>
            </a:r>
            <a:endParaRPr lang="en-GB" sz="1100" dirty="0"/>
          </a:p>
        </p:txBody>
      </p:sp>
      <p:sp>
        <p:nvSpPr>
          <p:cNvPr id="63" name="TextBox 62"/>
          <p:cNvSpPr txBox="1"/>
          <p:nvPr/>
        </p:nvSpPr>
        <p:spPr>
          <a:xfrm>
            <a:off x="8403566" y="17710053"/>
            <a:ext cx="2085511" cy="261610"/>
          </a:xfrm>
          <a:prstGeom prst="rect">
            <a:avLst/>
          </a:prstGeom>
          <a:noFill/>
        </p:spPr>
        <p:txBody>
          <a:bodyPr wrap="square" rtlCol="0">
            <a:spAutoFit/>
          </a:bodyPr>
          <a:lstStyle/>
          <a:p>
            <a:r>
              <a:rPr lang="en-GB" sz="1100" i="1" dirty="0" smtClean="0"/>
              <a:t>Figure 6</a:t>
            </a:r>
            <a:r>
              <a:rPr lang="en-GB" sz="1100" dirty="0" smtClean="0"/>
              <a:t>. Ref.</a:t>
            </a:r>
            <a:endParaRPr lang="en-GB" sz="1100" dirty="0"/>
          </a:p>
        </p:txBody>
      </p:sp>
      <p:pic>
        <p:nvPicPr>
          <p:cNvPr id="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0823" y="675791"/>
            <a:ext cx="3778088" cy="342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9805987" y="3057525"/>
            <a:ext cx="658627" cy="762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900987" y="673049"/>
            <a:ext cx="2652680" cy="2384476"/>
            <a:chOff x="7900987" y="673049"/>
            <a:chExt cx="2652680" cy="2384476"/>
          </a:xfrm>
        </p:grpSpPr>
        <p:pic>
          <p:nvPicPr>
            <p:cNvPr id="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00987" y="673049"/>
              <a:ext cx="2652680" cy="238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900987" y="675791"/>
              <a:ext cx="2652680" cy="2381734"/>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741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9187" y="1151499"/>
            <a:ext cx="7566821" cy="3416320"/>
          </a:xfrm>
          <a:prstGeom prst="rect">
            <a:avLst/>
          </a:prstGeom>
          <a:solidFill>
            <a:schemeClr val="bg1"/>
          </a:solidFill>
        </p:spPr>
        <p:txBody>
          <a:bodyPr wrap="square" rtlCol="0">
            <a:spAutoFit/>
          </a:bodyPr>
          <a:lstStyle/>
          <a:p>
            <a:endParaRPr lang="en-GB" sz="1200" i="1" dirty="0">
              <a:solidFill>
                <a:srgbClr val="FF0000"/>
              </a:solidFill>
            </a:endParaRPr>
          </a:p>
          <a:p>
            <a:r>
              <a:rPr lang="en-GB" sz="1200" i="1" dirty="0" smtClean="0">
                <a:solidFill>
                  <a:srgbClr val="FF0000"/>
                </a:solidFill>
              </a:rPr>
              <a:t>Line </a:t>
            </a:r>
            <a:r>
              <a:rPr lang="en-GB" sz="1200" i="1" dirty="0">
                <a:solidFill>
                  <a:srgbClr val="FF0000"/>
                </a:solidFill>
              </a:rPr>
              <a:t>1 was taken from 09:14:44 UTC to 09:20:48 UTC, with a start point of longitude 5</a:t>
            </a:r>
            <a:r>
              <a:rPr lang="en-GB" sz="1200" i="1" baseline="30000" dirty="0">
                <a:solidFill>
                  <a:srgbClr val="FF0000"/>
                </a:solidFill>
              </a:rPr>
              <a:t>o</a:t>
            </a:r>
            <a:r>
              <a:rPr lang="en-GB" sz="1200" i="1" dirty="0">
                <a:solidFill>
                  <a:srgbClr val="FF0000"/>
                </a:solidFill>
              </a:rPr>
              <a:t> 02’53.7491 N, latitude 50</a:t>
            </a:r>
            <a:r>
              <a:rPr lang="en-GB" sz="1200" i="1" baseline="30000" dirty="0">
                <a:solidFill>
                  <a:srgbClr val="FF0000"/>
                </a:solidFill>
              </a:rPr>
              <a:t>o </a:t>
            </a:r>
            <a:r>
              <a:rPr lang="en-GB" sz="1200" i="1" dirty="0">
                <a:solidFill>
                  <a:srgbClr val="FF0000"/>
                </a:solidFill>
              </a:rPr>
              <a:t>09’57.2334 W. The end point was longitude 5</a:t>
            </a:r>
            <a:r>
              <a:rPr lang="en-GB" sz="1200" i="1" baseline="30000" dirty="0">
                <a:solidFill>
                  <a:srgbClr val="FF0000"/>
                </a:solidFill>
              </a:rPr>
              <a:t>o </a:t>
            </a:r>
            <a:r>
              <a:rPr lang="en-GB" sz="1200" i="1" dirty="0">
                <a:solidFill>
                  <a:srgbClr val="FF0000"/>
                </a:solidFill>
              </a:rPr>
              <a:t>02’20.8860 N, latitude 50</a:t>
            </a:r>
            <a:r>
              <a:rPr lang="en-GB" sz="1200" i="1" baseline="30000" dirty="0">
                <a:solidFill>
                  <a:srgbClr val="FF0000"/>
                </a:solidFill>
              </a:rPr>
              <a:t>o </a:t>
            </a:r>
            <a:r>
              <a:rPr lang="en-GB" sz="1200" i="1" dirty="0">
                <a:solidFill>
                  <a:srgbClr val="FF0000"/>
                </a:solidFill>
              </a:rPr>
              <a:t>09’43.355 W. </a:t>
            </a:r>
            <a:endParaRPr lang="en-GB" sz="1200" i="1" dirty="0" smtClean="0">
              <a:solidFill>
                <a:srgbClr val="FF0000"/>
              </a:solidFill>
            </a:endParaRPr>
          </a:p>
          <a:p>
            <a:r>
              <a:rPr lang="en-GB" sz="1200" i="1" dirty="0" smtClean="0">
                <a:solidFill>
                  <a:srgbClr val="FF0000"/>
                </a:solidFill>
              </a:rPr>
              <a:t>Line </a:t>
            </a:r>
            <a:r>
              <a:rPr lang="en-GB" sz="1200" i="1" dirty="0">
                <a:solidFill>
                  <a:srgbClr val="FF0000"/>
                </a:solidFill>
              </a:rPr>
              <a:t>2 was taken from 09:23:14 UTC to 09:28:40 UTC, with a start point of longitude 5</a:t>
            </a:r>
            <a:r>
              <a:rPr lang="en-GB" sz="1200" i="1" baseline="30000" dirty="0">
                <a:solidFill>
                  <a:srgbClr val="FF0000"/>
                </a:solidFill>
              </a:rPr>
              <a:t>o</a:t>
            </a:r>
            <a:r>
              <a:rPr lang="en-GB" sz="1200" i="1" dirty="0">
                <a:solidFill>
                  <a:srgbClr val="FF0000"/>
                </a:solidFill>
              </a:rPr>
              <a:t> 02’26.6322 N, latitude 50</a:t>
            </a:r>
            <a:r>
              <a:rPr lang="en-GB" sz="1200" i="1" baseline="30000" dirty="0">
                <a:solidFill>
                  <a:srgbClr val="FF0000"/>
                </a:solidFill>
              </a:rPr>
              <a:t>o</a:t>
            </a:r>
            <a:r>
              <a:rPr lang="en-GB" sz="1200" i="1" dirty="0">
                <a:solidFill>
                  <a:srgbClr val="FF0000"/>
                </a:solidFill>
              </a:rPr>
              <a:t> 09’42.4232 W and an end point of longitude 5</a:t>
            </a:r>
            <a:r>
              <a:rPr lang="en-GB" sz="1200" i="1" baseline="30000" dirty="0">
                <a:solidFill>
                  <a:srgbClr val="FF0000"/>
                </a:solidFill>
              </a:rPr>
              <a:t>o</a:t>
            </a:r>
            <a:r>
              <a:rPr lang="en-GB" sz="1200" i="1" dirty="0">
                <a:solidFill>
                  <a:srgbClr val="FF0000"/>
                </a:solidFill>
              </a:rPr>
              <a:t> 02’55.6142 N and latitude 50</a:t>
            </a:r>
            <a:r>
              <a:rPr lang="en-GB" sz="1200" i="1" baseline="30000" dirty="0">
                <a:solidFill>
                  <a:srgbClr val="FF0000"/>
                </a:solidFill>
              </a:rPr>
              <a:t>o</a:t>
            </a:r>
            <a:r>
              <a:rPr lang="en-GB" sz="1200" i="1" dirty="0">
                <a:solidFill>
                  <a:srgbClr val="FF0000"/>
                </a:solidFill>
              </a:rPr>
              <a:t> 09’53.43 W. </a:t>
            </a:r>
            <a:endParaRPr lang="en-GB" sz="1200" i="1" dirty="0" smtClean="0">
              <a:solidFill>
                <a:srgbClr val="FF0000"/>
              </a:solidFill>
            </a:endParaRPr>
          </a:p>
          <a:p>
            <a:r>
              <a:rPr lang="en-GB" sz="1200" i="1" dirty="0" smtClean="0">
                <a:solidFill>
                  <a:srgbClr val="FF0000"/>
                </a:solidFill>
              </a:rPr>
              <a:t>Line </a:t>
            </a:r>
            <a:r>
              <a:rPr lang="en-GB" sz="1200" i="1" dirty="0">
                <a:solidFill>
                  <a:srgbClr val="FF0000"/>
                </a:solidFill>
              </a:rPr>
              <a:t>3 was taken from 09:30:32 UTC to 09:36:16 UTC, with a start point of longitude 5</a:t>
            </a:r>
            <a:r>
              <a:rPr lang="en-GB" sz="1200" i="1" baseline="30000" dirty="0">
                <a:solidFill>
                  <a:srgbClr val="FF0000"/>
                </a:solidFill>
              </a:rPr>
              <a:t>o</a:t>
            </a:r>
            <a:r>
              <a:rPr lang="en-GB" sz="1200" i="1" dirty="0">
                <a:solidFill>
                  <a:srgbClr val="FF0000"/>
                </a:solidFill>
              </a:rPr>
              <a:t> 02’59.456</a:t>
            </a:r>
            <a:r>
              <a:rPr lang="en-GB" sz="1200" i="1" baseline="30000" dirty="0">
                <a:solidFill>
                  <a:srgbClr val="FF0000"/>
                </a:solidFill>
              </a:rPr>
              <a:t> </a:t>
            </a:r>
            <a:r>
              <a:rPr lang="en-GB" sz="1200" i="1" dirty="0">
                <a:solidFill>
                  <a:srgbClr val="FF0000"/>
                </a:solidFill>
              </a:rPr>
              <a:t>N and latitude 50</a:t>
            </a:r>
            <a:r>
              <a:rPr lang="en-GB" sz="1200" i="1" baseline="30000" dirty="0">
                <a:solidFill>
                  <a:srgbClr val="FF0000"/>
                </a:solidFill>
              </a:rPr>
              <a:t>o</a:t>
            </a:r>
            <a:r>
              <a:rPr lang="en-GB" sz="1200" i="1" dirty="0">
                <a:solidFill>
                  <a:srgbClr val="FF0000"/>
                </a:solidFill>
              </a:rPr>
              <a:t> 09’51.22 W, with an end point of longitude 5</a:t>
            </a:r>
            <a:r>
              <a:rPr lang="en-GB" sz="1200" i="1" baseline="30000" dirty="0">
                <a:solidFill>
                  <a:srgbClr val="FF0000"/>
                </a:solidFill>
              </a:rPr>
              <a:t>o</a:t>
            </a:r>
            <a:r>
              <a:rPr lang="en-GB" sz="1200" i="1" dirty="0">
                <a:solidFill>
                  <a:srgbClr val="FF0000"/>
                </a:solidFill>
              </a:rPr>
              <a:t> 02’24.4466 N and latitude 50</a:t>
            </a:r>
            <a:r>
              <a:rPr lang="en-GB" sz="1200" i="1" baseline="30000" dirty="0">
                <a:solidFill>
                  <a:srgbClr val="FF0000"/>
                </a:solidFill>
              </a:rPr>
              <a:t>o</a:t>
            </a:r>
            <a:r>
              <a:rPr lang="en-GB" sz="1200" i="1" dirty="0">
                <a:solidFill>
                  <a:srgbClr val="FF0000"/>
                </a:solidFill>
              </a:rPr>
              <a:t> 09’38.55 W. </a:t>
            </a:r>
            <a:endParaRPr lang="en-GB" sz="1200" i="1" dirty="0" smtClean="0">
              <a:solidFill>
                <a:srgbClr val="FF0000"/>
              </a:solidFill>
            </a:endParaRPr>
          </a:p>
          <a:p>
            <a:endParaRPr lang="en-GB" sz="1200" dirty="0">
              <a:solidFill>
                <a:srgbClr val="FF0000"/>
              </a:solidFill>
            </a:endParaRPr>
          </a:p>
          <a:p>
            <a:r>
              <a:rPr lang="en-GB" sz="1200" i="1" dirty="0" smtClean="0">
                <a:solidFill>
                  <a:srgbClr val="FF0000"/>
                </a:solidFill>
              </a:rPr>
              <a:t>Grab </a:t>
            </a:r>
            <a:r>
              <a:rPr lang="en-GB" sz="1200" i="1" dirty="0">
                <a:solidFill>
                  <a:srgbClr val="FF0000"/>
                </a:solidFill>
              </a:rPr>
              <a:t>1 was taken at 10:00:08 UTC at longitude 5</a:t>
            </a:r>
            <a:r>
              <a:rPr lang="en-GB" sz="1200" i="1" baseline="30000" dirty="0">
                <a:solidFill>
                  <a:srgbClr val="FF0000"/>
                </a:solidFill>
              </a:rPr>
              <a:t>o</a:t>
            </a:r>
            <a:r>
              <a:rPr lang="en-GB" sz="1200" i="1" dirty="0">
                <a:solidFill>
                  <a:srgbClr val="FF0000"/>
                </a:solidFill>
              </a:rPr>
              <a:t> 02’44.4576 N and latitude 50</a:t>
            </a:r>
            <a:r>
              <a:rPr lang="en-GB" sz="1200" i="1" baseline="30000" dirty="0">
                <a:solidFill>
                  <a:srgbClr val="FF0000"/>
                </a:solidFill>
              </a:rPr>
              <a:t>o</a:t>
            </a:r>
            <a:r>
              <a:rPr lang="en-GB" sz="1200" i="1" dirty="0">
                <a:solidFill>
                  <a:srgbClr val="FF0000"/>
                </a:solidFill>
              </a:rPr>
              <a:t> 09’49.4616 W, with the seabed at 10m depth. </a:t>
            </a:r>
            <a:endParaRPr lang="en-GB" sz="1200" i="1" dirty="0" smtClean="0">
              <a:solidFill>
                <a:srgbClr val="FF0000"/>
              </a:solidFill>
            </a:endParaRPr>
          </a:p>
          <a:p>
            <a:r>
              <a:rPr lang="en-GB" sz="1200" i="1" dirty="0" smtClean="0">
                <a:solidFill>
                  <a:srgbClr val="FF0000"/>
                </a:solidFill>
              </a:rPr>
              <a:t>Grab </a:t>
            </a:r>
            <a:r>
              <a:rPr lang="en-GB" sz="1200" i="1" dirty="0">
                <a:solidFill>
                  <a:srgbClr val="FF0000"/>
                </a:solidFill>
              </a:rPr>
              <a:t>2 was taken at 10:44:15 UTC at longitude 5</a:t>
            </a:r>
            <a:r>
              <a:rPr lang="en-GB" sz="1200" i="1" baseline="30000" dirty="0">
                <a:solidFill>
                  <a:srgbClr val="FF0000"/>
                </a:solidFill>
              </a:rPr>
              <a:t>o</a:t>
            </a:r>
            <a:r>
              <a:rPr lang="en-GB" sz="1200" i="1" dirty="0">
                <a:solidFill>
                  <a:srgbClr val="FF0000"/>
                </a:solidFill>
              </a:rPr>
              <a:t> 02’38.3304 N and latitude 50</a:t>
            </a:r>
            <a:r>
              <a:rPr lang="en-GB" sz="1200" i="1" baseline="30000" dirty="0">
                <a:solidFill>
                  <a:srgbClr val="FF0000"/>
                </a:solidFill>
              </a:rPr>
              <a:t>o</a:t>
            </a:r>
            <a:r>
              <a:rPr lang="en-GB" sz="1200" i="1" dirty="0">
                <a:solidFill>
                  <a:srgbClr val="FF0000"/>
                </a:solidFill>
              </a:rPr>
              <a:t> 09’56.5728 W, with the seabed at </a:t>
            </a:r>
            <a:r>
              <a:rPr lang="en-GB" sz="1200" i="1" dirty="0" smtClean="0">
                <a:solidFill>
                  <a:srgbClr val="FF0000"/>
                </a:solidFill>
              </a:rPr>
              <a:t>9.3m.</a:t>
            </a:r>
          </a:p>
          <a:p>
            <a:r>
              <a:rPr lang="en-GB" sz="1200" i="1" dirty="0" smtClean="0">
                <a:solidFill>
                  <a:srgbClr val="FF0000"/>
                </a:solidFill>
              </a:rPr>
              <a:t>Grab </a:t>
            </a:r>
            <a:r>
              <a:rPr lang="en-GB" sz="1200" i="1" dirty="0">
                <a:solidFill>
                  <a:srgbClr val="FF0000"/>
                </a:solidFill>
              </a:rPr>
              <a:t>3 was taken at 11:16:33 UTC at longitude 5</a:t>
            </a:r>
            <a:r>
              <a:rPr lang="en-GB" sz="1200" i="1" baseline="30000" dirty="0">
                <a:solidFill>
                  <a:srgbClr val="FF0000"/>
                </a:solidFill>
              </a:rPr>
              <a:t>o</a:t>
            </a:r>
            <a:r>
              <a:rPr lang="en-GB" sz="1200" i="1" dirty="0">
                <a:solidFill>
                  <a:srgbClr val="FF0000"/>
                </a:solidFill>
              </a:rPr>
              <a:t> 02’40.0812 N and latitude 50</a:t>
            </a:r>
            <a:r>
              <a:rPr lang="en-GB" sz="1200" i="1" baseline="30000" dirty="0">
                <a:solidFill>
                  <a:srgbClr val="FF0000"/>
                </a:solidFill>
              </a:rPr>
              <a:t>o</a:t>
            </a:r>
            <a:r>
              <a:rPr lang="en-GB" sz="1200" i="1" dirty="0">
                <a:solidFill>
                  <a:srgbClr val="FF0000"/>
                </a:solidFill>
              </a:rPr>
              <a:t> 09’43.0806 W, with the seabed at 10m.  </a:t>
            </a:r>
            <a:endParaRPr lang="en-GB" sz="1200" i="1" dirty="0" smtClean="0">
              <a:solidFill>
                <a:srgbClr val="FF0000"/>
              </a:solidFill>
            </a:endParaRPr>
          </a:p>
          <a:p>
            <a:endParaRPr lang="en-GB" sz="1200" i="1" dirty="0">
              <a:solidFill>
                <a:srgbClr val="FF0000"/>
              </a:solidFill>
            </a:endParaRPr>
          </a:p>
          <a:p>
            <a:r>
              <a:rPr lang="en-GB" sz="1200" dirty="0" smtClean="0">
                <a:solidFill>
                  <a:srgbClr val="FF0000"/>
                </a:solidFill>
              </a:rPr>
              <a:t>The drop camera </a:t>
            </a:r>
            <a:r>
              <a:rPr lang="en-GB" sz="1200" dirty="0">
                <a:solidFill>
                  <a:srgbClr val="FF0000"/>
                </a:solidFill>
              </a:rPr>
              <a:t>started recording at 10:50:04.136 UTC,182568.16,33684.22,0.00,0.00,0.00,263.2,58.96, and the Camera ended recording at 11:03:04.136 UTC,182596.01,33787.89,0.00,0.00,0.00,227.9,-42.41. </a:t>
            </a:r>
          </a:p>
          <a:p>
            <a:endParaRPr lang="en-GB" sz="1200" dirty="0">
              <a:solidFill>
                <a:srgbClr val="FF0000"/>
              </a:solidFill>
            </a:endParaRPr>
          </a:p>
        </p:txBody>
      </p:sp>
    </p:spTree>
    <p:extLst>
      <p:ext uri="{BB962C8B-B14F-4D97-AF65-F5344CB8AC3E}">
        <p14:creationId xmlns:p14="http://schemas.microsoft.com/office/powerpoint/2010/main" val="57892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CIM\100OLYMP\P6300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53634" y="5966834"/>
            <a:ext cx="16507733" cy="606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6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8" y="730249"/>
            <a:ext cx="4013835" cy="45992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769" y="653143"/>
            <a:ext cx="4013835" cy="45992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28" y="6061982"/>
            <a:ext cx="4013835" cy="45992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769" y="6071053"/>
            <a:ext cx="4013835" cy="45992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129" y="11722553"/>
            <a:ext cx="4013835" cy="459921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7435" y="12157982"/>
            <a:ext cx="4013835" cy="4599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0" y="18808"/>
            <a:ext cx="184680"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5" tIns="45708" rIns="91415" bIns="4570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843126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1743</Words>
  <Application>Microsoft Office PowerPoint</Application>
  <PresentationFormat>Custom</PresentationFormat>
  <Paragraphs>78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178</cp:revision>
  <dcterms:created xsi:type="dcterms:W3CDTF">2006-08-16T00:00:00Z</dcterms:created>
  <dcterms:modified xsi:type="dcterms:W3CDTF">2012-07-05T15:44:30Z</dcterms:modified>
</cp:coreProperties>
</file>