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5122525" cy="21386800"/>
  <p:notesSz cx="6858000" cy="9723438"/>
  <p:defaultTextStyle>
    <a:defPPr>
      <a:defRPr lang="en-US"/>
    </a:defPPr>
    <a:lvl1pPr algn="l" defTabSz="2085975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042988" indent="-585788" algn="l" defTabSz="2085975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2085975" indent="-1171575" algn="l" defTabSz="2085975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3128963" indent="-1757363" algn="l" defTabSz="2085975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4171950" indent="-2343150" algn="l" defTabSz="2085975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9EDF4"/>
    <a:srgbClr val="D0D8E8"/>
    <a:srgbClr val="DAD8E8"/>
    <a:srgbClr val="DAEDF4"/>
    <a:srgbClr val="E9EDEA"/>
    <a:srgbClr val="000099"/>
    <a:srgbClr val="333333"/>
    <a:srgbClr val="000000"/>
    <a:srgbClr val="BCA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7" autoAdjust="0"/>
  </p:normalViewPr>
  <p:slideViewPr>
    <p:cSldViewPr showGuides="1">
      <p:cViewPr>
        <p:scale>
          <a:sx n="60" d="100"/>
          <a:sy n="60" d="100"/>
        </p:scale>
        <p:origin x="-738" y="-222"/>
      </p:cViewPr>
      <p:guideLst>
        <p:guide orient="horz" pos="10592"/>
        <p:guide pos="95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190" y="6643771"/>
            <a:ext cx="12854146" cy="45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8379" y="12119186"/>
            <a:ext cx="10585768" cy="54655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3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86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29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72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15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5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301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44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3EB2E-6582-4903-AA55-48AE86DD6685}" type="datetimeFigureOut">
              <a:rPr lang="en-GB"/>
              <a:pPr>
                <a:defRPr/>
              </a:pPr>
              <a:t>02/07/2012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F1224-9B4A-4364-AECC-5C69E17BDB3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61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AFAB1-295F-4E5B-86F3-2C3C9947B89D}" type="datetimeFigureOut">
              <a:rPr lang="en-GB"/>
              <a:pPr>
                <a:defRPr/>
              </a:pPr>
              <a:t>02/07/2012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D93DE-B156-4C40-9BB8-A1B7F39E2E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02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133903" y="2673351"/>
            <a:ext cx="5626314" cy="56902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9709" y="2673351"/>
            <a:ext cx="16632153" cy="56902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21A03-A1F0-4BD5-8BFE-DE0232237201}" type="datetimeFigureOut">
              <a:rPr lang="en-GB"/>
              <a:pPr>
                <a:defRPr/>
              </a:pPr>
              <a:t>02/07/2012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6EBF8-735A-40CC-845C-AE5955A6AF3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97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78A79-02CA-4B88-8CA2-706D300FE668}" type="datetimeFigureOut">
              <a:rPr lang="en-GB"/>
              <a:pPr>
                <a:defRPr/>
              </a:pPr>
              <a:t>02/07/2012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6148-8421-45A0-B874-4B472492BF3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60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575" y="13743001"/>
            <a:ext cx="12854146" cy="4247656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575" y="9064640"/>
            <a:ext cx="12854146" cy="4678361"/>
          </a:xfrm>
        </p:spPr>
        <p:txBody>
          <a:bodyPr anchor="b"/>
          <a:lstStyle>
            <a:lvl1pPr marL="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1pPr>
            <a:lvl2pPr marL="1043102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2pPr>
            <a:lvl3pPr marL="208620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3pPr>
            <a:lvl4pPr marL="312930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17240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21550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25861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30171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34481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44391-CC7E-4EEB-9399-225923C56CFA}" type="datetimeFigureOut">
              <a:rPr lang="en-GB"/>
              <a:pPr>
                <a:defRPr/>
              </a:pPr>
              <a:t>02/07/2012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4C45B-8CF3-4567-919F-A0709F5550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05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9710" y="15559889"/>
            <a:ext cx="11129234" cy="44016211"/>
          </a:xfrm>
        </p:spPr>
        <p:txBody>
          <a:bodyPr/>
          <a:lstStyle>
            <a:lvl1pPr>
              <a:defRPr sz="6400"/>
            </a:lvl1pPr>
            <a:lvl2pPr>
              <a:defRPr sz="55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30985" y="15559889"/>
            <a:ext cx="11129232" cy="44016211"/>
          </a:xfrm>
        </p:spPr>
        <p:txBody>
          <a:bodyPr/>
          <a:lstStyle>
            <a:lvl1pPr>
              <a:defRPr sz="6400"/>
            </a:lvl1pPr>
            <a:lvl2pPr>
              <a:defRPr sz="55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81935-F4E5-4F62-95ED-65D49E18958B}" type="datetimeFigureOut">
              <a:rPr lang="en-GB"/>
              <a:pPr>
                <a:defRPr/>
              </a:pPr>
              <a:t>02/07/2012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DA47-C8C8-4856-9798-85A66B513F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72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126" y="856464"/>
            <a:ext cx="13610273" cy="35644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126" y="4787278"/>
            <a:ext cx="6681741" cy="1995110"/>
          </a:xfrm>
        </p:spPr>
        <p:txBody>
          <a:bodyPr anchor="b"/>
          <a:lstStyle>
            <a:lvl1pPr marL="0" indent="0">
              <a:buNone/>
              <a:defRPr sz="5500" b="1"/>
            </a:lvl1pPr>
            <a:lvl2pPr marL="1043102" indent="0">
              <a:buNone/>
              <a:defRPr sz="4600" b="1"/>
            </a:lvl2pPr>
            <a:lvl3pPr marL="2086204" indent="0">
              <a:buNone/>
              <a:defRPr sz="4100" b="1"/>
            </a:lvl3pPr>
            <a:lvl4pPr marL="3129305" indent="0">
              <a:buNone/>
              <a:defRPr sz="3700" b="1"/>
            </a:lvl4pPr>
            <a:lvl5pPr marL="4172407" indent="0">
              <a:buNone/>
              <a:defRPr sz="3700" b="1"/>
            </a:lvl5pPr>
            <a:lvl6pPr marL="5215509" indent="0">
              <a:buNone/>
              <a:defRPr sz="3700" b="1"/>
            </a:lvl6pPr>
            <a:lvl7pPr marL="6258611" indent="0">
              <a:buNone/>
              <a:defRPr sz="3700" b="1"/>
            </a:lvl7pPr>
            <a:lvl8pPr marL="7301713" indent="0">
              <a:buNone/>
              <a:defRPr sz="3700" b="1"/>
            </a:lvl8pPr>
            <a:lvl9pPr marL="8344814" indent="0">
              <a:buNone/>
              <a:defRPr sz="3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126" y="6782388"/>
            <a:ext cx="6681741" cy="12322165"/>
          </a:xfrm>
        </p:spPr>
        <p:txBody>
          <a:bodyPr/>
          <a:lstStyle>
            <a:lvl1pPr>
              <a:defRPr sz="5500"/>
            </a:lvl1pPr>
            <a:lvl2pPr>
              <a:defRPr sz="46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2034" y="4787278"/>
            <a:ext cx="6684366" cy="1995110"/>
          </a:xfrm>
        </p:spPr>
        <p:txBody>
          <a:bodyPr anchor="b"/>
          <a:lstStyle>
            <a:lvl1pPr marL="0" indent="0">
              <a:buNone/>
              <a:defRPr sz="5500" b="1"/>
            </a:lvl1pPr>
            <a:lvl2pPr marL="1043102" indent="0">
              <a:buNone/>
              <a:defRPr sz="4600" b="1"/>
            </a:lvl2pPr>
            <a:lvl3pPr marL="2086204" indent="0">
              <a:buNone/>
              <a:defRPr sz="4100" b="1"/>
            </a:lvl3pPr>
            <a:lvl4pPr marL="3129305" indent="0">
              <a:buNone/>
              <a:defRPr sz="3700" b="1"/>
            </a:lvl4pPr>
            <a:lvl5pPr marL="4172407" indent="0">
              <a:buNone/>
              <a:defRPr sz="3700" b="1"/>
            </a:lvl5pPr>
            <a:lvl6pPr marL="5215509" indent="0">
              <a:buNone/>
              <a:defRPr sz="3700" b="1"/>
            </a:lvl6pPr>
            <a:lvl7pPr marL="6258611" indent="0">
              <a:buNone/>
              <a:defRPr sz="3700" b="1"/>
            </a:lvl7pPr>
            <a:lvl8pPr marL="7301713" indent="0">
              <a:buNone/>
              <a:defRPr sz="3700" b="1"/>
            </a:lvl8pPr>
            <a:lvl9pPr marL="8344814" indent="0">
              <a:buNone/>
              <a:defRPr sz="3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82034" y="6782388"/>
            <a:ext cx="6684366" cy="12322165"/>
          </a:xfrm>
        </p:spPr>
        <p:txBody>
          <a:bodyPr/>
          <a:lstStyle>
            <a:lvl1pPr>
              <a:defRPr sz="5500"/>
            </a:lvl1pPr>
            <a:lvl2pPr>
              <a:defRPr sz="46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50384-4235-4D9B-8AFB-743C2F64A139}" type="datetimeFigureOut">
              <a:rPr lang="en-GB"/>
              <a:pPr>
                <a:defRPr/>
              </a:pPr>
              <a:t>02/07/2012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87C83-D8A8-4332-991B-6E8F7F78596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50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64DEA-4D27-4D10-B6F1-97D63AE1C9D1}" type="datetimeFigureOut">
              <a:rPr lang="en-GB"/>
              <a:pPr>
                <a:defRPr/>
              </a:pPr>
              <a:t>02/07/2012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8187A-A1E3-43CD-9DE4-E019BCC307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15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78B24-3780-4D17-97F1-4B7518214423}" type="datetimeFigureOut">
              <a:rPr lang="en-GB"/>
              <a:pPr>
                <a:defRPr/>
              </a:pPr>
              <a:t>02/07/2012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214E5-B95F-4F2A-96B5-28DD71051B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77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127" y="851512"/>
            <a:ext cx="4975207" cy="3623874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2487" y="851513"/>
            <a:ext cx="8453912" cy="18253041"/>
          </a:xfrm>
        </p:spPr>
        <p:txBody>
          <a:bodyPr/>
          <a:lstStyle>
            <a:lvl1pPr>
              <a:defRPr sz="7300"/>
            </a:lvl1pPr>
            <a:lvl2pPr>
              <a:defRPr sz="6400"/>
            </a:lvl2pPr>
            <a:lvl3pPr>
              <a:defRPr sz="55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127" y="4475387"/>
            <a:ext cx="4975207" cy="14629167"/>
          </a:xfrm>
        </p:spPr>
        <p:txBody>
          <a:bodyPr/>
          <a:lstStyle>
            <a:lvl1pPr marL="0" indent="0">
              <a:buNone/>
              <a:defRPr sz="3200"/>
            </a:lvl1pPr>
            <a:lvl2pPr marL="1043102" indent="0">
              <a:buNone/>
              <a:defRPr sz="2700"/>
            </a:lvl2pPr>
            <a:lvl3pPr marL="2086204" indent="0">
              <a:buNone/>
              <a:defRPr sz="2300"/>
            </a:lvl3pPr>
            <a:lvl4pPr marL="3129305" indent="0">
              <a:buNone/>
              <a:defRPr sz="2100"/>
            </a:lvl4pPr>
            <a:lvl5pPr marL="4172407" indent="0">
              <a:buNone/>
              <a:defRPr sz="2100"/>
            </a:lvl5pPr>
            <a:lvl6pPr marL="5215509" indent="0">
              <a:buNone/>
              <a:defRPr sz="2100"/>
            </a:lvl6pPr>
            <a:lvl7pPr marL="6258611" indent="0">
              <a:buNone/>
              <a:defRPr sz="2100"/>
            </a:lvl7pPr>
            <a:lvl8pPr marL="7301713" indent="0">
              <a:buNone/>
              <a:defRPr sz="2100"/>
            </a:lvl8pPr>
            <a:lvl9pPr marL="8344814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802B3-41A5-4A2A-B6E6-D910C0743E25}" type="datetimeFigureOut">
              <a:rPr lang="en-GB"/>
              <a:pPr>
                <a:defRPr/>
              </a:pPr>
              <a:t>02/07/2012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78E2-F7FB-444B-B9FB-333DE4B5C6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97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121" y="14970760"/>
            <a:ext cx="9073515" cy="1767383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4121" y="1910950"/>
            <a:ext cx="9073515" cy="12832080"/>
          </a:xfrm>
        </p:spPr>
        <p:txBody>
          <a:bodyPr rtlCol="0">
            <a:normAutofit/>
          </a:bodyPr>
          <a:lstStyle>
            <a:lvl1pPr marL="0" indent="0">
              <a:buNone/>
              <a:defRPr sz="7300"/>
            </a:lvl1pPr>
            <a:lvl2pPr marL="1043102" indent="0">
              <a:buNone/>
              <a:defRPr sz="6400"/>
            </a:lvl2pPr>
            <a:lvl3pPr marL="2086204" indent="0">
              <a:buNone/>
              <a:defRPr sz="5500"/>
            </a:lvl3pPr>
            <a:lvl4pPr marL="3129305" indent="0">
              <a:buNone/>
              <a:defRPr sz="4600"/>
            </a:lvl4pPr>
            <a:lvl5pPr marL="4172407" indent="0">
              <a:buNone/>
              <a:defRPr sz="4600"/>
            </a:lvl5pPr>
            <a:lvl6pPr marL="5215509" indent="0">
              <a:buNone/>
              <a:defRPr sz="4600"/>
            </a:lvl6pPr>
            <a:lvl7pPr marL="6258611" indent="0">
              <a:buNone/>
              <a:defRPr sz="4600"/>
            </a:lvl7pPr>
            <a:lvl8pPr marL="7301713" indent="0">
              <a:buNone/>
              <a:defRPr sz="4600"/>
            </a:lvl8pPr>
            <a:lvl9pPr marL="8344814" indent="0">
              <a:buNone/>
              <a:defRPr sz="46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4121" y="16738143"/>
            <a:ext cx="9073515" cy="2509977"/>
          </a:xfrm>
        </p:spPr>
        <p:txBody>
          <a:bodyPr/>
          <a:lstStyle>
            <a:lvl1pPr marL="0" indent="0">
              <a:buNone/>
              <a:defRPr sz="3200"/>
            </a:lvl1pPr>
            <a:lvl2pPr marL="1043102" indent="0">
              <a:buNone/>
              <a:defRPr sz="2700"/>
            </a:lvl2pPr>
            <a:lvl3pPr marL="2086204" indent="0">
              <a:buNone/>
              <a:defRPr sz="2300"/>
            </a:lvl3pPr>
            <a:lvl4pPr marL="3129305" indent="0">
              <a:buNone/>
              <a:defRPr sz="2100"/>
            </a:lvl4pPr>
            <a:lvl5pPr marL="4172407" indent="0">
              <a:buNone/>
              <a:defRPr sz="2100"/>
            </a:lvl5pPr>
            <a:lvl6pPr marL="5215509" indent="0">
              <a:buNone/>
              <a:defRPr sz="2100"/>
            </a:lvl6pPr>
            <a:lvl7pPr marL="6258611" indent="0">
              <a:buNone/>
              <a:defRPr sz="2100"/>
            </a:lvl7pPr>
            <a:lvl8pPr marL="7301713" indent="0">
              <a:buNone/>
              <a:defRPr sz="2100"/>
            </a:lvl8pPr>
            <a:lvl9pPr marL="8344814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3D017-3FE7-4ED2-9396-8F508B2EEE0E}" type="datetimeFigureOut">
              <a:rPr lang="en-GB"/>
              <a:pPr>
                <a:defRPr/>
              </a:pPr>
              <a:t>02/07/2012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CD885-DE06-4CAF-A374-6DE2C6DB8C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0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55650" y="857250"/>
            <a:ext cx="13611225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8620" tIns="104310" rIns="208620" bIns="1043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5650" y="4989513"/>
            <a:ext cx="13611225" cy="141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8620" tIns="104310" rIns="208620" bIns="1043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650" y="19823113"/>
            <a:ext cx="3529013" cy="1138237"/>
          </a:xfrm>
          <a:prstGeom prst="rect">
            <a:avLst/>
          </a:prstGeom>
        </p:spPr>
        <p:txBody>
          <a:bodyPr vert="horz" lIns="208620" tIns="104310" rIns="208620" bIns="104310" rtlCol="0" anchor="ctr"/>
          <a:lstStyle>
            <a:lvl1pPr algn="l" defTabSz="2086204" fontAlgn="auto">
              <a:spcBef>
                <a:spcPts val="0"/>
              </a:spcBef>
              <a:spcAft>
                <a:spcPts val="0"/>
              </a:spcAft>
              <a:defRPr sz="2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BC5E57-F786-453D-89BC-4BEC8510C25B}" type="datetimeFigureOut">
              <a:rPr lang="en-GB"/>
              <a:pPr>
                <a:defRPr/>
              </a:pPr>
              <a:t>02/07/2012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67313" y="19823113"/>
            <a:ext cx="4787900" cy="1138237"/>
          </a:xfrm>
          <a:prstGeom prst="rect">
            <a:avLst/>
          </a:prstGeom>
        </p:spPr>
        <p:txBody>
          <a:bodyPr vert="horz" lIns="208620" tIns="104310" rIns="208620" bIns="104310" rtlCol="0" anchor="ctr"/>
          <a:lstStyle>
            <a:lvl1pPr algn="ctr" defTabSz="2086204" fontAlgn="auto">
              <a:spcBef>
                <a:spcPts val="0"/>
              </a:spcBef>
              <a:spcAft>
                <a:spcPts val="0"/>
              </a:spcAft>
              <a:defRPr sz="2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863" y="19823113"/>
            <a:ext cx="3529012" cy="1138237"/>
          </a:xfrm>
          <a:prstGeom prst="rect">
            <a:avLst/>
          </a:prstGeom>
        </p:spPr>
        <p:txBody>
          <a:bodyPr vert="horz" lIns="208620" tIns="104310" rIns="208620" bIns="104310" rtlCol="0" anchor="ctr"/>
          <a:lstStyle>
            <a:lvl1pPr algn="r" defTabSz="2086204" fontAlgn="auto">
              <a:spcBef>
                <a:spcPts val="0"/>
              </a:spcBef>
              <a:spcAft>
                <a:spcPts val="0"/>
              </a:spcAft>
              <a:defRPr sz="2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76F38A-1CB0-4208-B07B-6B1875B47E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5975" rtl="0" eaLnBrk="0" fontAlgn="base" hangingPunct="0">
        <a:spcBef>
          <a:spcPct val="0"/>
        </a:spcBef>
        <a:spcAft>
          <a:spcPct val="0"/>
        </a:spcAft>
        <a:defRPr sz="10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085975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Calibri" pitchFamily="34" charset="0"/>
        </a:defRPr>
      </a:lvl2pPr>
      <a:lvl3pPr algn="ctr" defTabSz="2085975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Calibri" pitchFamily="34" charset="0"/>
        </a:defRPr>
      </a:lvl3pPr>
      <a:lvl4pPr algn="ctr" defTabSz="2085975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Calibri" pitchFamily="34" charset="0"/>
        </a:defRPr>
      </a:lvl4pPr>
      <a:lvl5pPr algn="ctr" defTabSz="2085975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Calibri" pitchFamily="34" charset="0"/>
        </a:defRPr>
      </a:lvl5pPr>
      <a:lvl6pPr marL="457200" algn="ctr" defTabSz="2085975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Calibri" pitchFamily="34" charset="0"/>
        </a:defRPr>
      </a:lvl6pPr>
      <a:lvl7pPr marL="914400" algn="ctr" defTabSz="2085975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Calibri" pitchFamily="34" charset="0"/>
        </a:defRPr>
      </a:lvl7pPr>
      <a:lvl8pPr marL="1371600" algn="ctr" defTabSz="2085975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Calibri" pitchFamily="34" charset="0"/>
        </a:defRPr>
      </a:lvl8pPr>
      <a:lvl9pPr marL="1828800" algn="ctr" defTabSz="2085975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Calibri" pitchFamily="34" charset="0"/>
        </a:defRPr>
      </a:lvl9pPr>
    </p:titleStyle>
    <p:bodyStyle>
      <a:lvl1pPr marL="781050" indent="-781050" algn="l" defTabSz="2085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693863" indent="-650875" algn="l" defTabSz="2085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2pPr>
      <a:lvl3pPr marL="2606675" indent="-520700" algn="l" defTabSz="2085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3pPr>
      <a:lvl4pPr marL="3649663" indent="-520700" algn="l" defTabSz="2085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692650" indent="-520700" algn="l" defTabSz="20859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737060" indent="-521551" algn="l" defTabSz="2086204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6780162" indent="-521551" algn="l" defTabSz="2086204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7823264" indent="-521551" algn="l" defTabSz="2086204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8866365" indent="-521551" algn="l" defTabSz="2086204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620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43102" algn="l" defTabSz="208620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86204" algn="l" defTabSz="208620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129305" algn="l" defTabSz="208620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72407" algn="l" defTabSz="208620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215509" algn="l" defTabSz="208620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258611" algn="l" defTabSz="208620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301713" algn="l" defTabSz="208620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344814" algn="l" defTabSz="208620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576486" y="16759505"/>
            <a:ext cx="3748188" cy="5874218"/>
            <a:chOff x="10710864" y="12068071"/>
            <a:chExt cx="4179886" cy="5836171"/>
          </a:xfrm>
        </p:grpSpPr>
        <p:sp>
          <p:nvSpPr>
            <p:cNvPr id="57" name="Rectangle 56"/>
            <p:cNvSpPr/>
            <p:nvPr/>
          </p:nvSpPr>
          <p:spPr>
            <a:xfrm>
              <a:off x="10710864" y="12365040"/>
              <a:ext cx="3846248" cy="2637737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0862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780713" y="17565688"/>
              <a:ext cx="4110037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en-GB" sz="1600" dirty="0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11034718" y="12139613"/>
              <a:ext cx="3390804" cy="320352"/>
            </a:xfrm>
            <a:prstGeom prst="roundRect">
              <a:avLst>
                <a:gd name="adj" fmla="val 28221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0" name="TextBox 9"/>
            <p:cNvSpPr txBox="1">
              <a:spLocks noChangeArrowheads="1"/>
            </p:cNvSpPr>
            <p:nvPr/>
          </p:nvSpPr>
          <p:spPr bwMode="auto">
            <a:xfrm>
              <a:off x="11353276" y="12068071"/>
              <a:ext cx="2206969" cy="45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indent="0" eaLnBrk="1" hangingPunct="1">
                <a:defRPr/>
              </a:pPr>
              <a:r>
                <a:rPr lang="en-GB" sz="2400" b="1" dirty="0" smtClean="0">
                  <a:solidFill>
                    <a:schemeClr val="bg1"/>
                  </a:solidFill>
                  <a:latin typeface="+mj-lt"/>
                </a:rPr>
                <a:t>8.  Limitations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7900176" y="6588944"/>
            <a:ext cx="6429838" cy="839242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08620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122525" cy="1260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08620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00176" y="1570011"/>
            <a:ext cx="6429838" cy="1186041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08620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101" name="TextBox 39"/>
          <p:cNvSpPr txBox="1">
            <a:spLocks noChangeArrowheads="1"/>
          </p:cNvSpPr>
          <p:nvPr/>
        </p:nvSpPr>
        <p:spPr bwMode="auto">
          <a:xfrm>
            <a:off x="7921303" y="1692400"/>
            <a:ext cx="648071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20859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20859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20859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20859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just" defTabSz="914400">
              <a:buSzPts val="1000"/>
              <a:buFont typeface="Symbol" pitchFamily="18" charset="2"/>
              <a:buChar char="·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Habitat map a confined area in the Fal estuary using acoustic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sidescan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sonar</a:t>
            </a:r>
          </a:p>
          <a:p>
            <a:pPr lvl="0" algn="just" defTabSz="914400">
              <a:buSzPts val="1000"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transects</a:t>
            </a: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lvl="0" algn="just" defTabSz="914400">
              <a:buSzPts val="1000"/>
              <a:buFont typeface="Symbol" pitchFamily="18" charset="2"/>
              <a:buChar char="·"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  Provide video data to ground truth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sidescan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results</a:t>
            </a:r>
          </a:p>
          <a:p>
            <a:pPr lvl="0" algn="just" defTabSz="914400">
              <a:buSzPts val="1000"/>
              <a:buFont typeface="Symbol" pitchFamily="18" charset="2"/>
              <a:buChar char="·"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  Observe/record any gradations in habitat type along each survey transect</a:t>
            </a:r>
            <a:endParaRPr lang="en-GB" sz="1400" dirty="0" smtClean="0"/>
          </a:p>
        </p:txBody>
      </p:sp>
      <p:sp>
        <p:nvSpPr>
          <p:cNvPr id="101" name="Rounded Rectangle 100"/>
          <p:cNvSpPr/>
          <p:nvPr/>
        </p:nvSpPr>
        <p:spPr>
          <a:xfrm>
            <a:off x="8146872" y="6444928"/>
            <a:ext cx="5967117" cy="350267"/>
          </a:xfrm>
          <a:prstGeom prst="roundRect">
            <a:avLst>
              <a:gd name="adj" fmla="val 2822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2" name="TextBox 9"/>
          <p:cNvSpPr txBox="1">
            <a:spLocks noChangeArrowheads="1"/>
          </p:cNvSpPr>
          <p:nvPr/>
        </p:nvSpPr>
        <p:spPr bwMode="auto">
          <a:xfrm>
            <a:off x="8362512" y="6372920"/>
            <a:ext cx="207907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4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20859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20859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20859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20859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+mj-lt"/>
              <a:buAutoNum type="arabicPeriod" startAt="6"/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+mj-lt"/>
              </a:rPr>
              <a:t>Results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173114" y="16742072"/>
            <a:ext cx="3748188" cy="5622734"/>
            <a:chOff x="10710864" y="12139613"/>
            <a:chExt cx="4179886" cy="5764629"/>
          </a:xfrm>
        </p:grpSpPr>
        <p:sp>
          <p:nvSpPr>
            <p:cNvPr id="84" name="Rectangle 83"/>
            <p:cNvSpPr/>
            <p:nvPr/>
          </p:nvSpPr>
          <p:spPr>
            <a:xfrm>
              <a:off x="10710864" y="12365040"/>
              <a:ext cx="3846248" cy="2383842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0862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780713" y="17565688"/>
              <a:ext cx="4110037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en-GB" sz="1600" dirty="0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11034713" y="12230316"/>
              <a:ext cx="3446462" cy="331573"/>
            </a:xfrm>
            <a:prstGeom prst="roundRect">
              <a:avLst>
                <a:gd name="adj" fmla="val 28221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04" name="TextBox 9"/>
            <p:cNvSpPr txBox="1">
              <a:spLocks noChangeArrowheads="1"/>
            </p:cNvSpPr>
            <p:nvPr/>
          </p:nvSpPr>
          <p:spPr bwMode="auto">
            <a:xfrm>
              <a:off x="11272975" y="12139613"/>
              <a:ext cx="3109912" cy="473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indent="0" eaLnBrk="1" hangingPunct="1">
                <a:defRPr/>
              </a:pPr>
              <a:r>
                <a:rPr lang="en-GB" sz="2400" b="1" dirty="0" smtClean="0">
                  <a:solidFill>
                    <a:schemeClr val="bg1"/>
                  </a:solidFill>
                  <a:latin typeface="+mj-lt"/>
                </a:rPr>
                <a:t>9.    Future Work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44438" y="-179808"/>
            <a:ext cx="14833647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200" b="1" dirty="0" smtClean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Geophysical Habitat Mapping</a:t>
            </a:r>
            <a:endParaRPr lang="en-US" sz="6200" b="1" dirty="0">
              <a:ln w="15875">
                <a:solidFill>
                  <a:schemeClr val="tx1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6486" y="1391730"/>
            <a:ext cx="13537504" cy="2044496"/>
            <a:chOff x="-591113" y="2089723"/>
            <a:chExt cx="14507098" cy="2421309"/>
          </a:xfrm>
        </p:grpSpPr>
        <p:sp>
          <p:nvSpPr>
            <p:cNvPr id="88" name="Rectangle 87"/>
            <p:cNvSpPr/>
            <p:nvPr/>
          </p:nvSpPr>
          <p:spPr>
            <a:xfrm>
              <a:off x="-591113" y="2289177"/>
              <a:ext cx="7105359" cy="2221855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0862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157" name="TextBox 16"/>
            <p:cNvSpPr txBox="1">
              <a:spLocks noChangeArrowheads="1"/>
            </p:cNvSpPr>
            <p:nvPr/>
          </p:nvSpPr>
          <p:spPr bwMode="auto">
            <a:xfrm>
              <a:off x="-513948" y="2533651"/>
              <a:ext cx="3766741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lvl="0" algn="just" defTabSz="914400"/>
              <a:r>
                <a:rPr lang="en-GB" sz="1400" dirty="0">
                  <a:latin typeface="Arial" pitchFamily="34" charset="0"/>
                  <a:cs typeface="Arial" pitchFamily="34" charset="0"/>
                </a:rPr>
                <a:t>Date: 29/06/2012</a:t>
              </a:r>
            </a:p>
            <a:p>
              <a:pPr lvl="0" algn="just" defTabSz="914400"/>
              <a:r>
                <a:rPr lang="en-GB" sz="1400" dirty="0">
                  <a:latin typeface="Arial" pitchFamily="34" charset="0"/>
                  <a:cs typeface="Arial" pitchFamily="34" charset="0"/>
                </a:rPr>
                <a:t>Vessel:  </a:t>
              </a:r>
              <a:r>
                <a:rPr lang="en-GB" sz="1400" dirty="0" err="1">
                  <a:latin typeface="Arial" pitchFamily="34" charset="0"/>
                  <a:cs typeface="Arial" pitchFamily="34" charset="0"/>
                </a:rPr>
                <a:t>Xplorer</a:t>
              </a:r>
              <a:r>
                <a:rPr lang="en-GB" sz="1400" dirty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lvl="0" algn="just" defTabSz="914400"/>
              <a:r>
                <a:rPr lang="en-GB" sz="1400" dirty="0">
                  <a:latin typeface="Arial" pitchFamily="34" charset="0"/>
                  <a:cs typeface="Arial" pitchFamily="34" charset="0"/>
                </a:rPr>
                <a:t>Departure:  07:25 GMT</a:t>
              </a:r>
            </a:p>
            <a:p>
              <a:pPr lvl="0" algn="just" defTabSz="914400"/>
              <a:r>
                <a:rPr lang="en-GB" sz="1400" dirty="0">
                  <a:latin typeface="Arial" pitchFamily="34" charset="0"/>
                  <a:cs typeface="Arial" pitchFamily="34" charset="0"/>
                </a:rPr>
                <a:t>High water: 12:38 GMT, 4.40m</a:t>
              </a:r>
            </a:p>
            <a:p>
              <a:pPr lvl="0" algn="just" defTabSz="914400"/>
              <a:r>
                <a:rPr lang="en-GB" sz="1400" dirty="0">
                  <a:latin typeface="Arial" pitchFamily="34" charset="0"/>
                  <a:cs typeface="Arial" pitchFamily="34" charset="0"/>
                </a:rPr>
                <a:t>Low water:  06:38 GMT, 1.30m</a:t>
              </a:r>
            </a:p>
            <a:p>
              <a:pPr lvl="0" algn="just" defTabSz="914400"/>
              <a:r>
                <a:rPr lang="en-GB" sz="1400" dirty="0">
                  <a:latin typeface="Arial" pitchFamily="34" charset="0"/>
                  <a:cs typeface="Arial" pitchFamily="34" charset="0"/>
                </a:rPr>
                <a:t>Instruments: </a:t>
              </a:r>
              <a:r>
                <a:rPr lang="en-GB" sz="1400" dirty="0" err="1">
                  <a:latin typeface="Arial" pitchFamily="34" charset="0"/>
                  <a:cs typeface="Arial" pitchFamily="34" charset="0"/>
                </a:rPr>
                <a:t>sidescan</a:t>
              </a:r>
              <a:r>
                <a:rPr lang="en-GB" sz="1400" dirty="0">
                  <a:latin typeface="Arial" pitchFamily="34" charset="0"/>
                  <a:cs typeface="Arial" pitchFamily="34" charset="0"/>
                </a:rPr>
                <a:t> Sonar, </a:t>
              </a:r>
              <a:r>
                <a:rPr lang="en-GB" sz="1400" dirty="0" err="1">
                  <a:latin typeface="Arial" pitchFamily="34" charset="0"/>
                  <a:cs typeface="Arial" pitchFamily="34" charset="0"/>
                </a:rPr>
                <a:t>DropCam</a:t>
              </a:r>
              <a:endParaRPr lang="en-GB" sz="1400" dirty="0">
                <a:latin typeface="Arial" pitchFamily="34" charset="0"/>
                <a:cs typeface="Arial" pitchFamily="34" charset="0"/>
              </a:endParaRPr>
            </a:p>
            <a:p>
              <a:pPr lvl="0" algn="just" defTabSz="914400"/>
              <a:r>
                <a:rPr lang="en-GB" sz="1400" dirty="0">
                  <a:latin typeface="Arial" pitchFamily="34" charset="0"/>
                  <a:cs typeface="Arial" pitchFamily="34" charset="0"/>
                </a:rPr>
                <a:t>Crew: 2 + 12 passengers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521486" y="2089723"/>
              <a:ext cx="6394499" cy="422275"/>
            </a:xfrm>
            <a:prstGeom prst="roundRect">
              <a:avLst>
                <a:gd name="adj" fmla="val 28221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pic>
          <p:nvPicPr>
            <p:cNvPr id="92" name="Picture 9" descr="IMG_296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21" r="8139" b="22266"/>
            <a:stretch/>
          </p:blipFill>
          <p:spPr bwMode="auto">
            <a:xfrm>
              <a:off x="3344323" y="2616367"/>
              <a:ext cx="2706597" cy="1765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93" name="Rounded Rectangle 92"/>
          <p:cNvSpPr/>
          <p:nvPr/>
        </p:nvSpPr>
        <p:spPr>
          <a:xfrm>
            <a:off x="792510" y="1391731"/>
            <a:ext cx="5953469" cy="356559"/>
          </a:xfrm>
          <a:prstGeom prst="roundRect">
            <a:avLst>
              <a:gd name="adj" fmla="val 2822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576263" y="3653415"/>
            <a:ext cx="6593412" cy="3583022"/>
            <a:chOff x="-38019" y="4731123"/>
            <a:chExt cx="7028834" cy="4307585"/>
          </a:xfrm>
        </p:grpSpPr>
        <p:sp>
          <p:nvSpPr>
            <p:cNvPr id="27" name="Rectangle 26"/>
            <p:cNvSpPr/>
            <p:nvPr/>
          </p:nvSpPr>
          <p:spPr>
            <a:xfrm>
              <a:off x="-37782" y="5041975"/>
              <a:ext cx="7028597" cy="3737723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0862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096" name="TextBox 28"/>
            <p:cNvSpPr txBox="1">
              <a:spLocks noChangeArrowheads="1"/>
            </p:cNvSpPr>
            <p:nvPr/>
          </p:nvSpPr>
          <p:spPr bwMode="auto">
            <a:xfrm>
              <a:off x="-38019" y="5227547"/>
              <a:ext cx="7009784" cy="381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400" dirty="0">
                  <a:latin typeface="Arial" pitchFamily="34" charset="0"/>
                  <a:cs typeface="Arial" pitchFamily="34" charset="0"/>
                </a:rPr>
                <a:t>By consulting weather and tide data a suitable area was decided to be in the north-east of the estuary near </a:t>
              </a:r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the coast</a:t>
              </a:r>
            </a:p>
            <a:p>
              <a:pPr eaLnBrk="1" hangingPunct="1"/>
              <a:endParaRPr lang="en-GB" sz="1400" dirty="0" smtClean="0">
                <a:latin typeface="Arial" pitchFamily="34" charset="0"/>
                <a:cs typeface="Arial" pitchFamily="34" charset="0"/>
              </a:endParaRPr>
            </a:p>
            <a:p>
              <a:pPr eaLnBrk="1" hangingPunct="1"/>
              <a:r>
                <a:rPr lang="en-GB" sz="1600" b="1" dirty="0" smtClean="0">
                  <a:latin typeface="Arial" pitchFamily="34" charset="0"/>
                  <a:cs typeface="Arial" pitchFamily="34" charset="0"/>
                </a:rPr>
                <a:t>Fal Estuary</a:t>
              </a:r>
              <a:endParaRPr lang="en-GB" sz="1600" b="1" dirty="0">
                <a:latin typeface="Arial" pitchFamily="34" charset="0"/>
                <a:cs typeface="Arial" pitchFamily="34" charset="0"/>
              </a:endParaRPr>
            </a:p>
            <a:p>
              <a:pPr marL="285750" lvl="0" indent="-285750" algn="just" defTabSz="914400">
                <a:buSzPct val="90000"/>
                <a:buFont typeface="Arial" pitchFamily="34" charset="0"/>
                <a:buChar char="•"/>
              </a:pPr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 Located </a:t>
              </a:r>
              <a:r>
                <a:rPr lang="en-GB" sz="1400" dirty="0">
                  <a:latin typeface="Arial" pitchFamily="34" charset="0"/>
                  <a:cs typeface="Arial" pitchFamily="34" charset="0"/>
                </a:rPr>
                <a:t>on the English south coast</a:t>
              </a:r>
            </a:p>
            <a:p>
              <a:pPr marL="285750" lvl="0" indent="-285750" algn="just" defTabSz="914400">
                <a:buSzPct val="90000"/>
                <a:buFont typeface="Arial" pitchFamily="34" charset="0"/>
                <a:buChar char="•"/>
              </a:pPr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 Many designated </a:t>
              </a:r>
              <a:r>
                <a:rPr lang="en-GB" sz="1400" dirty="0">
                  <a:latin typeface="Arial" pitchFamily="34" charset="0"/>
                  <a:cs typeface="Arial" pitchFamily="34" charset="0"/>
                </a:rPr>
                <a:t>SAC sites due to: </a:t>
              </a:r>
              <a:endParaRPr lang="en-GB" sz="1400" dirty="0" smtClean="0">
                <a:latin typeface="Arial" pitchFamily="34" charset="0"/>
                <a:cs typeface="Arial" pitchFamily="34" charset="0"/>
              </a:endParaRPr>
            </a:p>
            <a:p>
              <a:pPr lvl="0" algn="just" defTabSz="914400">
                <a:buSzPct val="90000"/>
              </a:pPr>
              <a:r>
                <a:rPr lang="en-GB" sz="1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      (</a:t>
              </a:r>
              <a:r>
                <a:rPr lang="en-GB" sz="1400" dirty="0">
                  <a:latin typeface="Arial" pitchFamily="34" charset="0"/>
                  <a:cs typeface="Arial" pitchFamily="34" charset="0"/>
                </a:rPr>
                <a:t>Cornwall Council, 2012) </a:t>
              </a:r>
            </a:p>
            <a:p>
              <a:pPr marL="342900" lvl="0" indent="-342900" algn="just" defTabSz="914400">
                <a:buSzPct val="90000"/>
                <a:buFont typeface="+mj-lt"/>
                <a:buAutoNum type="arabicPeriod"/>
              </a:pPr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Large </a:t>
              </a:r>
              <a:r>
                <a:rPr lang="en-GB" sz="1400" dirty="0">
                  <a:latin typeface="Arial" pitchFamily="34" charset="0"/>
                  <a:cs typeface="Arial" pitchFamily="34" charset="0"/>
                </a:rPr>
                <a:t>shallow inlets and bays</a:t>
              </a:r>
            </a:p>
            <a:p>
              <a:pPr marL="342900" lvl="0" indent="-342900" algn="just" defTabSz="914400">
                <a:buSzPct val="90000"/>
                <a:buFont typeface="+mj-lt"/>
                <a:buAutoNum type="arabicPeriod"/>
              </a:pPr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Saltmarshes</a:t>
              </a:r>
              <a:endParaRPr lang="en-GB" sz="1400" dirty="0">
                <a:latin typeface="Arial" pitchFamily="34" charset="0"/>
                <a:cs typeface="Arial" pitchFamily="34" charset="0"/>
              </a:endParaRPr>
            </a:p>
            <a:p>
              <a:pPr marL="342900" lvl="0" indent="-342900" algn="just" defTabSz="914400">
                <a:buSzPct val="90000"/>
                <a:buFont typeface="+mj-lt"/>
                <a:buAutoNum type="arabicPeriod"/>
              </a:pPr>
              <a:r>
                <a:rPr lang="en-GB" sz="1400" dirty="0">
                  <a:latin typeface="Arial" pitchFamily="34" charset="0"/>
                  <a:cs typeface="Arial" pitchFamily="34" charset="0"/>
                </a:rPr>
                <a:t>I</a:t>
              </a:r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ntertidal </a:t>
              </a:r>
              <a:r>
                <a:rPr lang="en-GB" sz="1400" dirty="0">
                  <a:latin typeface="Arial" pitchFamily="34" charset="0"/>
                  <a:cs typeface="Arial" pitchFamily="34" charset="0"/>
                </a:rPr>
                <a:t>mudflats</a:t>
              </a:r>
            </a:p>
            <a:p>
              <a:pPr marL="342900" lvl="0" indent="-342900" algn="just" defTabSz="914400">
                <a:buSzPct val="90000"/>
                <a:buFont typeface="+mj-lt"/>
                <a:buAutoNum type="arabicPeriod"/>
              </a:pPr>
              <a:r>
                <a:rPr lang="en-GB" sz="1400" dirty="0" err="1" smtClean="0">
                  <a:latin typeface="Arial" pitchFamily="34" charset="0"/>
                  <a:cs typeface="Arial" pitchFamily="34" charset="0"/>
                </a:rPr>
                <a:t>Subtidal</a:t>
              </a:r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400" dirty="0">
                  <a:latin typeface="Arial" pitchFamily="34" charset="0"/>
                  <a:cs typeface="Arial" pitchFamily="34" charset="0"/>
                </a:rPr>
                <a:t>sandbanks</a:t>
              </a:r>
            </a:p>
            <a:p>
              <a:pPr marL="285750" lvl="0" indent="-285750" algn="just" defTabSz="914400">
                <a:buSzPct val="90000"/>
                <a:buFont typeface="Arial" pitchFamily="34" charset="0"/>
                <a:buChar char="•"/>
              </a:pPr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 Important </a:t>
              </a:r>
              <a:r>
                <a:rPr lang="en-GB" sz="1400" dirty="0">
                  <a:latin typeface="Arial" pitchFamily="34" charset="0"/>
                  <a:cs typeface="Arial" pitchFamily="34" charset="0"/>
                </a:rPr>
                <a:t>to habitat map for </a:t>
              </a:r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continuing </a:t>
              </a:r>
            </a:p>
            <a:p>
              <a:pPr lvl="0" algn="just" defTabSz="914400">
                <a:buSzPct val="90000"/>
              </a:pPr>
              <a:r>
                <a:rPr lang="en-GB" sz="1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     conservation </a:t>
              </a:r>
              <a:r>
                <a:rPr lang="en-GB" sz="1400" dirty="0">
                  <a:latin typeface="Arial" pitchFamily="34" charset="0"/>
                  <a:cs typeface="Arial" pitchFamily="34" charset="0"/>
                </a:rPr>
                <a:t>of the SAC</a:t>
              </a:r>
              <a:endParaRPr lang="en-GB" sz="1400" dirty="0"/>
            </a:p>
            <a:p>
              <a:pPr eaLnBrk="1" hangingPunct="1"/>
              <a:endParaRPr lang="en-GB" sz="1600" dirty="0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192509" y="4797498"/>
              <a:ext cx="6346630" cy="422275"/>
            </a:xfrm>
            <a:prstGeom prst="roundRect">
              <a:avLst>
                <a:gd name="adj" fmla="val 28221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96" name="TextBox 9"/>
            <p:cNvSpPr txBox="1">
              <a:spLocks noChangeArrowheads="1"/>
            </p:cNvSpPr>
            <p:nvPr/>
          </p:nvSpPr>
          <p:spPr bwMode="auto">
            <a:xfrm>
              <a:off x="506856" y="4731123"/>
              <a:ext cx="5673193" cy="555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 typeface="+mj-lt"/>
                <a:buAutoNum type="arabicPeriod" startAt="3"/>
                <a:defRPr/>
              </a:pPr>
              <a:r>
                <a:rPr lang="en-GB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Location and Site Background</a:t>
              </a:r>
            </a:p>
          </p:txBody>
        </p:sp>
        <p:pic>
          <p:nvPicPr>
            <p:cNvPr id="10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5" t="2790" r="7046" b="4545"/>
            <a:stretch/>
          </p:blipFill>
          <p:spPr bwMode="auto">
            <a:xfrm>
              <a:off x="3757786" y="5663194"/>
              <a:ext cx="3036369" cy="2786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7921301" y="2844528"/>
            <a:ext cx="6408713" cy="3417002"/>
            <a:chOff x="7561261" y="3125627"/>
            <a:chExt cx="7077912" cy="4290657"/>
          </a:xfrm>
        </p:grpSpPr>
        <p:sp>
          <p:nvSpPr>
            <p:cNvPr id="107" name="Rectangle 106"/>
            <p:cNvSpPr/>
            <p:nvPr/>
          </p:nvSpPr>
          <p:spPr>
            <a:xfrm>
              <a:off x="7561261" y="3460520"/>
              <a:ext cx="7077912" cy="3955764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0862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08" name="TextBox 28"/>
            <p:cNvSpPr txBox="1">
              <a:spLocks noChangeArrowheads="1"/>
            </p:cNvSpPr>
            <p:nvPr/>
          </p:nvSpPr>
          <p:spPr bwMode="auto">
            <a:xfrm>
              <a:off x="7580311" y="3682771"/>
              <a:ext cx="7058862" cy="1562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lvl="0" algn="just" defTabSz="914400" eaLnBrk="1" hangingPunct="1"/>
              <a:r>
                <a:rPr lang="en-GB" sz="1600" b="1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Sidescan</a:t>
              </a:r>
              <a:r>
                <a:rPr lang="en-GB" sz="16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sonar</a:t>
              </a:r>
              <a:r>
                <a:rPr lang="en-GB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  <a:p>
              <a:pPr marL="171450" lvl="0" indent="-171450" algn="just" defTabSz="914400" eaLnBrk="1" hangingPunct="1">
                <a:buFont typeface="Arial" pitchFamily="34" charset="0"/>
                <a:buChar char="•"/>
              </a:pPr>
              <a:r>
                <a:rPr lang="en-GB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Used to search </a:t>
              </a:r>
              <a:r>
                <a:rPr lang="en-GB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for, </a:t>
              </a:r>
              <a:r>
                <a:rPr lang="en-GB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and detect objects on the seafloor</a:t>
              </a:r>
            </a:p>
            <a:p>
              <a:pPr marL="171450" lvl="0" indent="-171450" algn="just" defTabSz="914400" eaLnBrk="1" hangingPunct="1">
                <a:buFont typeface="Arial" pitchFamily="34" charset="0"/>
                <a:buChar char="•"/>
              </a:pPr>
              <a:r>
                <a:rPr lang="en-GB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Requires 3 main components:</a:t>
              </a:r>
            </a:p>
            <a:p>
              <a:pPr marL="228600" lvl="0" indent="-228600" algn="just" defTabSz="914400" eaLnBrk="1" hangingPunct="1">
                <a:buFont typeface="+mj-lt"/>
                <a:buAutoNum type="arabicPeriod"/>
              </a:pPr>
              <a:r>
                <a:rPr lang="en-GB" sz="14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Towfish</a:t>
              </a:r>
              <a:r>
                <a:rPr lang="en-GB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– transmits and receives acoustic pulses, </a:t>
              </a:r>
            </a:p>
            <a:p>
              <a:pPr marL="228600" lvl="0" indent="-228600" algn="just" defTabSz="914400" eaLnBrk="1" hangingPunct="1">
                <a:buFont typeface="+mj-lt"/>
                <a:buAutoNum type="arabicPeriod"/>
              </a:pPr>
              <a:r>
                <a:rPr lang="en-GB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Transmission cable  - connected to </a:t>
              </a:r>
              <a:r>
                <a:rPr lang="en-GB" sz="14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towfish</a:t>
              </a:r>
              <a:r>
                <a:rPr lang="en-GB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and sends data to the ship</a:t>
              </a:r>
            </a:p>
            <a:p>
              <a:pPr marL="228600" lvl="0" indent="-228600" algn="just" defTabSz="914400" eaLnBrk="1" hangingPunct="1">
                <a:buFont typeface="+mj-lt"/>
                <a:buAutoNum type="arabicPeriod"/>
              </a:pPr>
              <a:r>
                <a:rPr lang="en-GB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Processing computer – plots data points for visual analysis (NOAA, 2012) </a:t>
              </a: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7810386" y="3216046"/>
              <a:ext cx="6590204" cy="422275"/>
            </a:xfrm>
            <a:prstGeom prst="roundRect">
              <a:avLst>
                <a:gd name="adj" fmla="val 28221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10" name="TextBox 9"/>
            <p:cNvSpPr txBox="1">
              <a:spLocks noChangeArrowheads="1"/>
            </p:cNvSpPr>
            <p:nvPr/>
          </p:nvSpPr>
          <p:spPr bwMode="auto">
            <a:xfrm>
              <a:off x="8038425" y="3125627"/>
              <a:ext cx="2636571" cy="579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 typeface="+mj-lt"/>
                <a:buAutoNum type="arabicPeriod" startAt="4"/>
                <a:defRPr/>
              </a:pPr>
              <a:r>
                <a:rPr lang="en-GB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Equipment</a:t>
              </a:r>
            </a:p>
          </p:txBody>
        </p:sp>
        <p:pic>
          <p:nvPicPr>
            <p:cNvPr id="118" name="Picture 10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74" t="15143" b="5366"/>
            <a:stretch/>
          </p:blipFill>
          <p:spPr bwMode="auto">
            <a:xfrm>
              <a:off x="11808009" y="5438402"/>
              <a:ext cx="2439985" cy="1810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636625" y="5569625"/>
              <a:ext cx="4219044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914400" eaLnBrk="1" hangingPunct="1"/>
              <a:r>
                <a:rPr lang="en-GB" sz="1600" b="1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DropCam</a:t>
              </a:r>
              <a:endParaRPr lang="en-GB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171450" lvl="0" indent="-171450" algn="just" defTabSz="914400" eaLnBrk="1" hangingPunct="1">
                <a:buFont typeface="Arial" pitchFamily="34" charset="0"/>
                <a:buChar char="•"/>
              </a:pPr>
              <a:r>
                <a:rPr lang="en-GB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Deployed through water </a:t>
              </a:r>
              <a:r>
                <a:rPr lang="en-GB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column to</a:t>
              </a:r>
            </a:p>
            <a:p>
              <a:pPr lvl="0" algn="just" defTabSz="914400" eaLnBrk="1" hangingPunct="1"/>
              <a:r>
                <a:rPr lang="en-GB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benthos</a:t>
              </a:r>
              <a:endPara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171450" lvl="0" indent="-171450" algn="just" defTabSz="914400" eaLnBrk="1" hangingPunct="1">
                <a:buFont typeface="Arial" pitchFamily="34" charset="0"/>
                <a:buChar char="•"/>
              </a:pPr>
              <a:r>
                <a:rPr lang="en-GB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Sites perpendicular to </a:t>
              </a:r>
              <a:r>
                <a:rPr lang="en-GB" sz="14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sidescan</a:t>
              </a:r>
              <a:r>
                <a:rPr lang="en-GB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transects</a:t>
              </a:r>
            </a:p>
            <a:p>
              <a:pPr marL="171450" lvl="0" indent="-171450" algn="just" defTabSz="914400" eaLnBrk="1" hangingPunct="1">
                <a:buFont typeface="Arial" pitchFamily="34" charset="0"/>
                <a:buChar char="•"/>
              </a:pPr>
              <a:r>
                <a:rPr lang="en-GB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Several minutes footage obtained </a:t>
              </a:r>
              <a:r>
                <a:rPr lang="en-GB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for</a:t>
              </a:r>
            </a:p>
            <a:p>
              <a:pPr lvl="0" algn="just" defTabSz="914400" eaLnBrk="1" hangingPunct="1"/>
              <a:r>
                <a:rPr lang="en-GB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ground </a:t>
              </a:r>
              <a:r>
                <a:rPr lang="en-GB" sz="14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truthing</a:t>
              </a:r>
              <a:endPara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GB" sz="16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0285" y="7351414"/>
            <a:ext cx="6606667" cy="5070177"/>
            <a:chOff x="179393" y="11374277"/>
            <a:chExt cx="7142909" cy="4313370"/>
          </a:xfrm>
        </p:grpSpPr>
        <p:sp>
          <p:nvSpPr>
            <p:cNvPr id="33" name="Rectangle 32"/>
            <p:cNvSpPr/>
            <p:nvPr/>
          </p:nvSpPr>
          <p:spPr>
            <a:xfrm>
              <a:off x="187771" y="11552253"/>
              <a:ext cx="7134531" cy="4135393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0862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511976" y="11413256"/>
              <a:ext cx="6448977" cy="292157"/>
            </a:xfrm>
            <a:prstGeom prst="roundRect">
              <a:avLst>
                <a:gd name="adj" fmla="val 28221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00" name="TextBox 9"/>
            <p:cNvSpPr txBox="1">
              <a:spLocks noChangeArrowheads="1"/>
            </p:cNvSpPr>
            <p:nvPr/>
          </p:nvSpPr>
          <p:spPr bwMode="auto">
            <a:xfrm>
              <a:off x="804216" y="11374277"/>
              <a:ext cx="2264104" cy="392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 typeface="+mj-lt"/>
                <a:buAutoNum type="arabicPeriod" startAt="5"/>
                <a:defRPr/>
              </a:pPr>
              <a:r>
                <a:rPr lang="en-GB" sz="2400" b="1" dirty="0" smtClean="0">
                  <a:solidFill>
                    <a:schemeClr val="bg1"/>
                  </a:solidFill>
                  <a:latin typeface="+mj-lt"/>
                </a:rPr>
                <a:t>Method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9393" y="11798316"/>
              <a:ext cx="7058862" cy="388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 algn="just" defTabSz="914400">
                <a:buFont typeface="Arial" pitchFamily="34" charset="0"/>
                <a:buChar char="•"/>
              </a:pPr>
              <a:r>
                <a:rPr lang="en-GB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 transects planned on west of estuary with </a:t>
              </a:r>
              <a:r>
                <a:rPr lang="en-GB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SE – NW </a:t>
              </a:r>
              <a:r>
                <a:rPr lang="en-GB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heading </a:t>
              </a:r>
              <a:r>
                <a:rPr lang="en-GB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– </a:t>
              </a:r>
            </a:p>
            <a:p>
              <a:pPr lvl="0" algn="just" defTabSz="914400"/>
              <a:r>
                <a:rPr lang="en-GB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abandoned after transect 1 </a:t>
              </a:r>
              <a:r>
                <a:rPr lang="en-GB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due to </a:t>
              </a:r>
              <a:r>
                <a:rPr lang="en-GB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conditions and new location decided</a:t>
              </a:r>
              <a:endPara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171450" lvl="0" indent="-171450" algn="just" defTabSz="914400">
                <a:buFont typeface="Arial" pitchFamily="34" charset="0"/>
                <a:buChar char="•"/>
              </a:pPr>
              <a:r>
                <a:rPr lang="en-GB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 transects planned on east of </a:t>
              </a:r>
              <a:r>
                <a:rPr lang="en-GB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estuary</a:t>
              </a:r>
              <a:r>
                <a:rPr lang="en-GB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en-GB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 completed due to </a:t>
              </a:r>
              <a:r>
                <a:rPr lang="en-GB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time</a:t>
              </a:r>
            </a:p>
            <a:p>
              <a:pPr lvl="0" algn="just" defTabSz="914400"/>
              <a:r>
                <a:rPr lang="en-GB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constraints</a:t>
              </a:r>
              <a:endParaRPr lang="en-GB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171450" lvl="0" indent="-171450" algn="just" defTabSz="914400">
                <a:buFont typeface="Arial" pitchFamily="34" charset="0"/>
                <a:buChar char="•"/>
              </a:pPr>
              <a:r>
                <a:rPr lang="en-GB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4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Towfish</a:t>
              </a:r>
              <a:r>
                <a:rPr lang="en-GB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deployed </a:t>
              </a:r>
              <a:r>
                <a:rPr lang="en-GB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at new location (see table 1)</a:t>
              </a:r>
              <a:endPara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171450" lvl="0" indent="-171450" algn="just" defTabSz="914400">
                <a:buFont typeface="Arial" pitchFamily="34" charset="0"/>
                <a:buChar char="•"/>
              </a:pPr>
              <a:r>
                <a:rPr lang="en-GB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400" dirty="0" err="1">
                  <a:latin typeface="Arial" pitchFamily="34" charset="0"/>
                  <a:cs typeface="Arial" pitchFamily="34" charset="0"/>
                </a:rPr>
                <a:t>Towfish</a:t>
              </a:r>
              <a:r>
                <a:rPr lang="en-GB" sz="1400" dirty="0">
                  <a:latin typeface="Arial" pitchFamily="34" charset="0"/>
                  <a:cs typeface="Arial" pitchFamily="34" charset="0"/>
                </a:rPr>
                <a:t> depth = </a:t>
              </a:r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1 – 2m, </a:t>
              </a:r>
              <a:r>
                <a:rPr lang="en-GB" sz="1400" dirty="0">
                  <a:latin typeface="Arial" pitchFamily="34" charset="0"/>
                  <a:cs typeface="Arial" pitchFamily="34" charset="0"/>
                </a:rPr>
                <a:t>transect length 1.6km</a:t>
              </a:r>
            </a:p>
            <a:p>
              <a:pPr marL="171450" lvl="0" indent="-171450" algn="just" defTabSz="914400">
                <a:buFont typeface="Arial" pitchFamily="34" charset="0"/>
                <a:buChar char="•"/>
              </a:pPr>
              <a:r>
                <a:rPr lang="en-GB" sz="1400" dirty="0">
                  <a:latin typeface="Arial" pitchFamily="34" charset="0"/>
                  <a:cs typeface="Arial" pitchFamily="34" charset="0"/>
                </a:rPr>
                <a:t> Data sent to on-board computers for analysis</a:t>
              </a:r>
            </a:p>
            <a:p>
              <a:pPr marL="171450" lvl="0" indent="-171450" algn="just" defTabSz="914400">
                <a:buFont typeface="Arial" pitchFamily="34" charset="0"/>
                <a:buChar char="•"/>
              </a:pPr>
              <a:r>
                <a:rPr lang="en-GB" sz="1400" dirty="0">
                  <a:latin typeface="Arial" pitchFamily="34" charset="0"/>
                  <a:cs typeface="Arial" pitchFamily="34" charset="0"/>
                </a:rPr>
                <a:t> Locations for </a:t>
              </a:r>
              <a:r>
                <a:rPr lang="en-GB" sz="1400" dirty="0" err="1">
                  <a:latin typeface="Arial" pitchFamily="34" charset="0"/>
                  <a:cs typeface="Arial" pitchFamily="34" charset="0"/>
                </a:rPr>
                <a:t>DropCam</a:t>
              </a:r>
              <a:r>
                <a:rPr lang="en-GB" sz="1400" dirty="0">
                  <a:latin typeface="Arial" pitchFamily="34" charset="0"/>
                  <a:cs typeface="Arial" pitchFamily="34" charset="0"/>
                </a:rPr>
                <a:t> sites decided and footage recorded on </a:t>
              </a:r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on-board</a:t>
              </a:r>
            </a:p>
            <a:p>
              <a:pPr lvl="0" algn="just" defTabSz="914400"/>
              <a:r>
                <a:rPr lang="en-GB" sz="1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   computers</a:t>
              </a:r>
              <a:endParaRPr lang="en-GB" sz="1400" dirty="0">
                <a:latin typeface="Arial" pitchFamily="34" charset="0"/>
                <a:cs typeface="Arial" pitchFamily="34" charset="0"/>
              </a:endParaRPr>
            </a:p>
            <a:p>
              <a:pPr marL="171450" lvl="0" indent="-171450" algn="just" defTabSz="914400">
                <a:buFont typeface="Arial" pitchFamily="34" charset="0"/>
                <a:buChar char="•"/>
              </a:pPr>
              <a:r>
                <a:rPr lang="en-GB" sz="1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Latitude, Longitude, </a:t>
              </a:r>
              <a:r>
                <a:rPr lang="en-GB" sz="14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Eastings</a:t>
              </a:r>
              <a:r>
                <a:rPr lang="en-GB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, Northings and time </a:t>
              </a:r>
              <a:r>
                <a:rPr lang="en-GB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recorded </a:t>
              </a:r>
              <a:r>
                <a:rPr lang="en-GB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manually </a:t>
              </a:r>
              <a:r>
                <a:rPr lang="en-GB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and</a:t>
              </a:r>
            </a:p>
            <a:p>
              <a:pPr lvl="0" algn="just" defTabSz="914400"/>
              <a:r>
                <a:rPr lang="en-GB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electronically</a:t>
              </a:r>
              <a:endPara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GB" sz="1600" dirty="0" smtClean="0"/>
            </a:p>
            <a:p>
              <a:endParaRPr lang="en-GB" sz="1600" dirty="0"/>
            </a:p>
            <a:p>
              <a:endParaRPr lang="en-GB" sz="1600" dirty="0" smtClean="0"/>
            </a:p>
            <a:p>
              <a:endParaRPr lang="en-GB" sz="1600" dirty="0"/>
            </a:p>
            <a:p>
              <a:endParaRPr lang="en-GB" sz="1600" dirty="0" smtClean="0"/>
            </a:p>
            <a:p>
              <a:endParaRPr lang="en-GB" sz="1600" dirty="0"/>
            </a:p>
            <a:p>
              <a:endParaRPr lang="en-GB" sz="1600" dirty="0" smtClean="0"/>
            </a:p>
            <a:p>
              <a:r>
                <a:rPr lang="en-GB" sz="1400" dirty="0" smtClean="0"/>
                <a:t>Table 1: Start and end latitude, longitude and time for transect 1 (abandoned), 2 and 3</a:t>
              </a:r>
              <a:r>
                <a:rPr lang="en-GB" sz="1600" dirty="0" smtClean="0"/>
                <a:t>.</a:t>
              </a: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333884"/>
              </p:ext>
            </p:extLst>
          </p:nvPr>
        </p:nvGraphicFramePr>
        <p:xfrm>
          <a:off x="795865" y="10362168"/>
          <a:ext cx="5829293" cy="1483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88733"/>
                <a:gridCol w="1224136"/>
                <a:gridCol w="1296144"/>
                <a:gridCol w="1224136"/>
                <a:gridCol w="1296144"/>
              </a:tblGrid>
              <a:tr h="3708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Transect</a:t>
                      </a:r>
                      <a:endParaRPr lang="en-GB" sz="11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Start Time/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Latitude</a:t>
                      </a:r>
                      <a:endParaRPr lang="en-GB" sz="11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Start Longitude</a:t>
                      </a:r>
                      <a:endParaRPr lang="en-GB" sz="11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End Time/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Latitude</a:t>
                      </a:r>
                      <a:endParaRPr lang="en-GB" sz="11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End 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Longitude</a:t>
                      </a:r>
                      <a:endParaRPr lang="en-GB" sz="11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1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50°11’07.4502N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08:49.09 AST</a:t>
                      </a:r>
                      <a:endParaRPr lang="en-GB" sz="11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005°02’11.8865W</a:t>
                      </a:r>
                      <a:endParaRPr lang="en-GB" sz="11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effectLst/>
                          <a:latin typeface="Arial" pitchFamily="34" charset="0"/>
                          <a:cs typeface="Arial" pitchFamily="34" charset="0"/>
                        </a:rPr>
                        <a:t>50°11’34.1106N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>
                          <a:effectLst/>
                          <a:latin typeface="Arial" pitchFamily="34" charset="0"/>
                          <a:cs typeface="Arial" pitchFamily="34" charset="0"/>
                        </a:rPr>
                        <a:t>08:59.09</a:t>
                      </a:r>
                      <a:endParaRPr lang="en-GB" sz="1100" kern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005°02’55.4808W</a:t>
                      </a:r>
                      <a:endParaRPr lang="en-GB" sz="11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11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50°11’12.5052N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09:59.11 AST</a:t>
                      </a:r>
                      <a:endParaRPr lang="en-GB" sz="11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005°01’47.4222W</a:t>
                      </a:r>
                      <a:endParaRPr lang="en-GB" sz="11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50°12’03.3146N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10:11.11 AST</a:t>
                      </a:r>
                      <a:endParaRPr lang="en-GB" sz="11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005°02’10.3734W</a:t>
                      </a:r>
                      <a:endParaRPr lang="en-GB" sz="11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1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50°12’00.7278N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10:15.45 AST</a:t>
                      </a:r>
                      <a:endParaRPr lang="en-GB" sz="11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005°02’15.7998W</a:t>
                      </a:r>
                      <a:endParaRPr lang="en-GB" sz="11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50°11’11.0628N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10:28.45 AST</a:t>
                      </a:r>
                      <a:endParaRPr lang="en-GB" sz="11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005°01’51.7444W</a:t>
                      </a:r>
                      <a:endParaRPr lang="en-GB" sz="11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8066244" y="6732960"/>
            <a:ext cx="6263770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/>
            <a:r>
              <a:rPr lang="en-GB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Sidescan</a:t>
            </a:r>
            <a:r>
              <a:rPr lang="en-GB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 defTabSz="914400"/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Transect 1 not used for results due to poor data quality.</a:t>
            </a:r>
          </a:p>
          <a:p>
            <a:pPr lvl="0" algn="ctr" defTabSz="914400"/>
            <a:endParaRPr lang="en-GB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defTabSz="914400"/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Zone 1: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DropCam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evidence, coarser sediment, perhaps more shells</a:t>
            </a:r>
          </a:p>
          <a:p>
            <a:pPr lvl="0" defTabSz="914400"/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Zone 2: Spottier picture, higher proportion of shells</a:t>
            </a:r>
          </a:p>
          <a:p>
            <a:pPr lvl="0" defTabSz="914400"/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Zone 3: Diagonal (SW) pattern, from flow pattern</a:t>
            </a:r>
          </a:p>
          <a:p>
            <a:pPr lvl="0" defTabSz="914400"/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Zone 4: Shadow  areas – isolated raised seabed section</a:t>
            </a:r>
          </a:p>
          <a:p>
            <a:pPr lvl="0" defTabSz="914400"/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Zone 5: Coarser sediment (shell or gravel) in higher abundance to 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south,</a:t>
            </a:r>
          </a:p>
          <a:p>
            <a:pPr lvl="0" defTabSz="914400"/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fading 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out 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North.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DropCam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shows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macroalgal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evidence, 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varied</a:t>
            </a:r>
          </a:p>
          <a:p>
            <a:pPr lvl="0" defTabSz="914400"/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on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sidescan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picture</a:t>
            </a:r>
          </a:p>
          <a:p>
            <a:pPr lvl="0" defTabSz="914400"/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Zone 6: Same as Zone 2</a:t>
            </a:r>
          </a:p>
          <a:p>
            <a:pPr lvl="0" defTabSz="914400"/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Zone 7: Finer sediment, soft mud surrounded by shell and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macroalgae</a:t>
            </a:r>
            <a:endParaRPr lang="en-GB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defTabSz="914400"/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Background 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—&gt; mostly fine sediment e.g. mud.  </a:t>
            </a:r>
            <a:endParaRPr lang="en-GB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defTabSz="914400"/>
            <a:endParaRPr lang="en-GB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defTabSz="914400"/>
            <a:r>
              <a:rPr lang="en-GB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DropCam</a:t>
            </a:r>
            <a:endParaRPr lang="en-GB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defTabSz="914400"/>
            <a:endParaRPr lang="en-GB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defTabSz="914400"/>
            <a:endParaRPr lang="en-GB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defTabSz="914400"/>
            <a:endParaRPr lang="en-GB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defTabSz="914400"/>
            <a:endParaRPr lang="en-GB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defTabSz="914400"/>
            <a:endParaRPr lang="en-GB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defTabSz="914400"/>
            <a:endParaRPr lang="en-GB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defTabSz="914400"/>
            <a:endParaRPr lang="en-GB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defTabSz="914400"/>
            <a:endParaRPr lang="en-GB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defTabSz="914400"/>
            <a:endParaRPr lang="en-GB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defTabSz="914400"/>
            <a:endParaRPr lang="en-GB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defTabSz="914400"/>
            <a:endParaRPr lang="en-GB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defTabSz="914400"/>
            <a:endParaRPr lang="en-GB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defTabSz="914400"/>
            <a:endParaRPr lang="en-GB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defTabSz="914400"/>
            <a:endParaRPr lang="en-GB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defTabSz="914400"/>
            <a:endParaRPr lang="en-GB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defTabSz="914400"/>
            <a:endParaRPr lang="en-GB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defTabSz="914400"/>
            <a:endParaRPr lang="en-GB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defTabSz="914400"/>
            <a:endParaRPr lang="en-GB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defTabSz="914400"/>
            <a:endParaRPr lang="en-GB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defTabSz="914400"/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Table 2: </a:t>
            </a:r>
            <a:r>
              <a:rPr lang="en-GB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Macroalgal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species and benthic species found at each drop site</a:t>
            </a:r>
            <a:endParaRPr lang="en-GB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79793"/>
              </p:ext>
            </p:extLst>
          </p:nvPr>
        </p:nvGraphicFramePr>
        <p:xfrm>
          <a:off x="8065318" y="10105464"/>
          <a:ext cx="6120680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864096"/>
                <a:gridCol w="1008112"/>
                <a:gridCol w="936104"/>
                <a:gridCol w="1008112"/>
                <a:gridCol w="1296144"/>
              </a:tblGrid>
              <a:tr h="24080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latin typeface="Arial" pitchFamily="34" charset="0"/>
                          <a:cs typeface="Arial" pitchFamily="34" charset="0"/>
                        </a:rPr>
                        <a:t>First drop site</a:t>
                      </a:r>
                      <a:endParaRPr lang="en-GB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latin typeface="Arial" pitchFamily="34" charset="0"/>
                          <a:cs typeface="Arial" pitchFamily="34" charset="0"/>
                        </a:rPr>
                        <a:t>Second drop site</a:t>
                      </a:r>
                      <a:endParaRPr lang="en-GB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latin typeface="Arial" pitchFamily="34" charset="0"/>
                          <a:cs typeface="Arial" pitchFamily="34" charset="0"/>
                        </a:rPr>
                        <a:t>Third drop site</a:t>
                      </a:r>
                      <a:endParaRPr lang="en-GB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384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Arial" pitchFamily="34" charset="0"/>
                          <a:cs typeface="Arial" pitchFamily="34" charset="0"/>
                        </a:rPr>
                        <a:t>Macroalgae</a:t>
                      </a:r>
                      <a:endParaRPr lang="en-GB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Arial" pitchFamily="34" charset="0"/>
                          <a:cs typeface="Arial" pitchFamily="34" charset="0"/>
                        </a:rPr>
                        <a:t>Benthic</a:t>
                      </a:r>
                      <a:r>
                        <a:rPr lang="en-GB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species</a:t>
                      </a:r>
                      <a:endParaRPr lang="en-GB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Arial" pitchFamily="34" charset="0"/>
                          <a:cs typeface="Arial" pitchFamily="34" charset="0"/>
                        </a:rPr>
                        <a:t>Macroalgae</a:t>
                      </a:r>
                      <a:endParaRPr lang="en-GB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Arial" pitchFamily="34" charset="0"/>
                          <a:cs typeface="Arial" pitchFamily="34" charset="0"/>
                        </a:rPr>
                        <a:t>Benthic species</a:t>
                      </a:r>
                      <a:endParaRPr lang="en-GB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Arial" pitchFamily="34" charset="0"/>
                          <a:cs typeface="Arial" pitchFamily="34" charset="0"/>
                        </a:rPr>
                        <a:t>Macroalgae</a:t>
                      </a:r>
                      <a:endParaRPr lang="en-GB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Arial" pitchFamily="34" charset="0"/>
                          <a:cs typeface="Arial" pitchFamily="34" charset="0"/>
                        </a:rPr>
                        <a:t>Benthic species</a:t>
                      </a:r>
                      <a:endParaRPr lang="en-GB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14304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Rhodophyta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Chlorophyta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Molluscs (scallops, invasive slipper limpets)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Rhodophyta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100" baseline="0" dirty="0" smtClean="0">
                          <a:latin typeface="Arial" pitchFamily="34" charset="0"/>
                          <a:cs typeface="Arial" pitchFamily="34" charset="0"/>
                        </a:rPr>
                        <a:t>Chlorophyta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Few due to nearly 100% algal benthic coverage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2 Rhodophyta species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2 Chlorophyta species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Similar to other sites: </a:t>
                      </a:r>
                      <a:r>
                        <a:rPr lang="en-GB" sz="1100" dirty="0" err="1" smtClean="0">
                          <a:latin typeface="Arial" pitchFamily="34" charset="0"/>
                          <a:cs typeface="Arial" pitchFamily="34" charset="0"/>
                        </a:rPr>
                        <a:t>Sabella</a:t>
                      </a:r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 (site with </a:t>
                      </a:r>
                      <a:r>
                        <a:rPr lang="en-GB" sz="1100" dirty="0" err="1" smtClean="0">
                          <a:latin typeface="Arial" pitchFamily="34" charset="0"/>
                          <a:cs typeface="Arial" pitchFamily="34" charset="0"/>
                        </a:rPr>
                        <a:t>higest</a:t>
                      </a:r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 abundance), scallops, sand mason worms, fish (possible juvenile pelagic species)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79432">
                <a:tc rowSpan="4"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High density;</a:t>
                      </a:r>
                      <a:r>
                        <a:rPr lang="en-GB" sz="1100" baseline="0" dirty="0" smtClean="0">
                          <a:latin typeface="Arial" pitchFamily="34" charset="0"/>
                          <a:cs typeface="Arial" pitchFamily="34" charset="0"/>
                        </a:rPr>
                        <a:t> Chlorophyta dominance over Rhodophyta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Annelids (</a:t>
                      </a:r>
                      <a:r>
                        <a:rPr lang="en-GB" sz="1100" dirty="0" err="1" smtClean="0">
                          <a:latin typeface="Arial" pitchFamily="34" charset="0"/>
                          <a:cs typeface="Arial" pitchFamily="34" charset="0"/>
                        </a:rPr>
                        <a:t>Sabella</a:t>
                      </a:r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 worm)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l" defTabSz="20862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Greater density than site 1; Chlorophyta dominance</a:t>
                      </a:r>
                      <a:r>
                        <a:rPr lang="en-GB" sz="1100" baseline="0" dirty="0" smtClean="0">
                          <a:latin typeface="Arial" pitchFamily="34" charset="0"/>
                          <a:cs typeface="Arial" pitchFamily="34" charset="0"/>
                        </a:rPr>
                        <a:t> over Rhodophyta</a:t>
                      </a:r>
                      <a:endParaRPr lang="en-GB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Low diversity, high dominance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l" defTabSz="20862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Low dominance;</a:t>
                      </a:r>
                      <a:r>
                        <a:rPr lang="en-GB" sz="1100" baseline="0" dirty="0" smtClean="0">
                          <a:latin typeface="Arial" pitchFamily="34" charset="0"/>
                          <a:cs typeface="Arial" pitchFamily="34" charset="0"/>
                        </a:rPr>
                        <a:t> e</a:t>
                      </a:r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qual Chlorophyta and Rhodophyta distribution -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Exclusive to site 3: decapods, hermit crab, benthic crab, gastropod shell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39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20862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Fish species similar</a:t>
                      </a:r>
                      <a:r>
                        <a:rPr lang="en-GB" sz="1100" baseline="0" dirty="0" smtClean="0">
                          <a:latin typeface="Arial" pitchFamily="34" charset="0"/>
                          <a:cs typeface="Arial" pitchFamily="34" charset="0"/>
                        </a:rPr>
                        <a:t> to Mottled </a:t>
                      </a:r>
                      <a:r>
                        <a:rPr lang="en-GB" sz="1100" baseline="0" dirty="0" err="1" smtClean="0">
                          <a:latin typeface="Arial" pitchFamily="34" charset="0"/>
                          <a:cs typeface="Arial" pitchFamily="34" charset="0"/>
                        </a:rPr>
                        <a:t>Sculpin</a:t>
                      </a:r>
                      <a:endParaRPr lang="en-GB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36280">
                <a:tc vMerge="1">
                  <a:txBody>
                    <a:bodyPr/>
                    <a:lstStyle/>
                    <a:p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9ED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20862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Some sediment patches with mollusc shell covering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22352">
                <a:tc vMerge="1">
                  <a:txBody>
                    <a:bodyPr/>
                    <a:lstStyle/>
                    <a:p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0862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Sand mason worms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8" name="Picture 16" descr="IMG_298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37"/>
          <a:stretch/>
        </p:blipFill>
        <p:spPr bwMode="auto">
          <a:xfrm>
            <a:off x="10126186" y="15085888"/>
            <a:ext cx="4203828" cy="574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50" name="Group 49"/>
          <p:cNvGrpSpPr/>
          <p:nvPr/>
        </p:nvGrpSpPr>
        <p:grpSpPr>
          <a:xfrm>
            <a:off x="608031" y="12565700"/>
            <a:ext cx="6665199" cy="6264605"/>
            <a:chOff x="10710863" y="12161744"/>
            <a:chExt cx="4179887" cy="5742498"/>
          </a:xfrm>
        </p:grpSpPr>
        <p:sp>
          <p:nvSpPr>
            <p:cNvPr id="51" name="Rectangle 50"/>
            <p:cNvSpPr/>
            <p:nvPr/>
          </p:nvSpPr>
          <p:spPr>
            <a:xfrm>
              <a:off x="10710863" y="12365039"/>
              <a:ext cx="4138323" cy="3570308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0862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780713" y="17565688"/>
              <a:ext cx="4110037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en-GB" sz="1600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10891494" y="12227666"/>
              <a:ext cx="3765600" cy="330032"/>
            </a:xfrm>
            <a:prstGeom prst="roundRect">
              <a:avLst>
                <a:gd name="adj" fmla="val 28221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4" name="TextBox 9"/>
            <p:cNvSpPr txBox="1">
              <a:spLocks noChangeArrowheads="1"/>
            </p:cNvSpPr>
            <p:nvPr/>
          </p:nvSpPr>
          <p:spPr bwMode="auto">
            <a:xfrm>
              <a:off x="11075123" y="12161744"/>
              <a:ext cx="1351734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 typeface="+mj-lt"/>
                <a:buAutoNum type="arabicPeriod" startAt="7"/>
                <a:defRPr/>
              </a:pPr>
              <a:r>
                <a:rPr lang="en-GB" sz="2400" b="1" dirty="0" smtClean="0">
                  <a:solidFill>
                    <a:schemeClr val="bg1"/>
                  </a:solidFill>
                  <a:latin typeface="+mj-lt"/>
                </a:rPr>
                <a:t>Conclusions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00437" y="13004631"/>
            <a:ext cx="660078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 defTabSz="914400">
              <a:buFont typeface="Arial" pitchFamily="34" charset="0"/>
              <a:buChar char="•"/>
            </a:pP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DropCam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footage gave insight into species composition and variation, it revealed:</a:t>
            </a:r>
          </a:p>
          <a:p>
            <a:pPr marL="228600" lvl="0" indent="-228600" algn="just" defTabSz="914400"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Notable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macrofauna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macroalgae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changes between the 3 sites</a:t>
            </a:r>
          </a:p>
          <a:p>
            <a:pPr marL="228600" lvl="0" indent="-228600" algn="just" defTabSz="914400"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Similar species composition at the 3 sites</a:t>
            </a:r>
          </a:p>
          <a:p>
            <a:pPr marL="228600" lvl="0" indent="-228600" algn="just" defTabSz="914400"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Largest biodiversity found at site 3 – may be significant as it was the only site where the invasive slipper limpet was absent which could result in more ecological niches being present due to high recruitment</a:t>
            </a:r>
          </a:p>
          <a:p>
            <a:pPr lvl="0" algn="just" defTabSz="914400"/>
            <a:endParaRPr lang="en-GB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lvl="0" indent="-171450" algn="just" defTabSz="914400">
              <a:buFont typeface="Arial" pitchFamily="34" charset="0"/>
              <a:buChar char="•"/>
            </a:pP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DropCam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footage also corroborated the benthic habitat predicted by the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sidescan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traces</a:t>
            </a:r>
          </a:p>
          <a:p>
            <a:pPr marL="171450" lvl="0" indent="-171450" algn="just" defTabSz="914400">
              <a:buFont typeface="Arial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Sediment was generally coarser to the south and fined towards the north – due to strong tidal currents carrying fine sediment further north into the estuary, but depositing the coarse sediment in the south at the mouth of the estuary</a:t>
            </a:r>
          </a:p>
          <a:p>
            <a:pPr marL="171450" lvl="0" indent="-171450" algn="just" defTabSz="914400">
              <a:buFont typeface="Arial" pitchFamily="34" charset="0"/>
              <a:buChar char="•"/>
            </a:pPr>
            <a:endParaRPr lang="en-GB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lvl="0" indent="-171450" algn="just" defTabSz="914400">
              <a:buFont typeface="Arial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Overall data shows that the benthic habitat in that area of the estuary is relatively homogeneous, with gradations of the density of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macrofauna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GB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macroalgae</a:t>
            </a:r>
            <a:endParaRPr lang="en-GB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3861" y="17232187"/>
            <a:ext cx="344900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 defTabSz="914400">
              <a:buFont typeface="Arial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Weather – strong winds from south created large swell – caused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towfish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come out of water on transect 1 – had to change survey location and discard transect 1</a:t>
            </a:r>
          </a:p>
          <a:p>
            <a:pPr marL="171450" lvl="0" indent="-171450" algn="just" defTabSz="914400">
              <a:buFont typeface="Arial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Relatively homogeneous seafloor – few noticeable features</a:t>
            </a:r>
          </a:p>
          <a:p>
            <a:pPr marL="171450" lvl="0" indent="-171450" algn="just" defTabSz="914400">
              <a:buFont typeface="Arial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No grabs possible as didn’t have correct licensing</a:t>
            </a:r>
          </a:p>
          <a:p>
            <a:pPr marL="171450" lvl="0" indent="-171450" algn="just" defTabSz="914400">
              <a:buFont typeface="Arial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Time constraints prevented using ROV 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camera</a:t>
            </a:r>
            <a:endParaRPr lang="en-GB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112253" y="17246128"/>
            <a:ext cx="34490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 defTabSz="914400">
              <a:buFont typeface="Arial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Obtain licensing so can do grabs for further ground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truthing</a:t>
            </a:r>
            <a:endParaRPr lang="en-GB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lvl="0" indent="-171450" algn="just" defTabSz="914400">
              <a:buFont typeface="Arial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Use HD camera on the ROV for better video footage</a:t>
            </a:r>
          </a:p>
          <a:p>
            <a:pPr marL="171450" lvl="0" indent="-171450" algn="just" defTabSz="914400">
              <a:buFont typeface="Arial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More transects in same area</a:t>
            </a:r>
          </a:p>
          <a:p>
            <a:pPr marL="171450" lvl="0" indent="-171450" algn="just" defTabSz="914400">
              <a:buFont typeface="Arial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Extend survey area over more of the estuary and river</a:t>
            </a:r>
          </a:p>
          <a:p>
            <a:pPr marL="171450" lvl="0" indent="-171450" algn="just" defTabSz="914400">
              <a:buFont typeface="Arial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Survey at different times of year to see seasonal and annual 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variations</a:t>
            </a:r>
            <a:endParaRPr lang="en-GB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147180" y="19439694"/>
            <a:ext cx="6870466" cy="5655306"/>
            <a:chOff x="10710864" y="12106219"/>
            <a:chExt cx="4179886" cy="5798023"/>
          </a:xfrm>
        </p:grpSpPr>
        <p:sp>
          <p:nvSpPr>
            <p:cNvPr id="63" name="Rectangle 62"/>
            <p:cNvSpPr/>
            <p:nvPr/>
          </p:nvSpPr>
          <p:spPr>
            <a:xfrm>
              <a:off x="10710864" y="12365040"/>
              <a:ext cx="3546033" cy="1146303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0862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780713" y="17565688"/>
              <a:ext cx="4110037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en-GB" sz="1600" dirty="0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10917165" y="12149078"/>
              <a:ext cx="3097414" cy="388344"/>
            </a:xfrm>
            <a:prstGeom prst="roundRect">
              <a:avLst>
                <a:gd name="adj" fmla="val 28221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6" name="TextBox 9"/>
            <p:cNvSpPr txBox="1">
              <a:spLocks noChangeArrowheads="1"/>
            </p:cNvSpPr>
            <p:nvPr/>
          </p:nvSpPr>
          <p:spPr bwMode="auto">
            <a:xfrm>
              <a:off x="11079405" y="12106219"/>
              <a:ext cx="1383914" cy="473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085975" eaLnBrk="0" fontAlgn="base" hangingPunct="0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indent="0" eaLnBrk="1" hangingPunct="1">
                <a:defRPr/>
              </a:pPr>
              <a:r>
                <a:rPr lang="en-GB" sz="2400" b="1" dirty="0" smtClean="0">
                  <a:solidFill>
                    <a:schemeClr val="bg1"/>
                  </a:solidFill>
                  <a:latin typeface="+mj-lt"/>
                </a:rPr>
                <a:t>10.    References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104878" y="19838416"/>
            <a:ext cx="578573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100" dirty="0">
                <a:latin typeface="Arial" pitchFamily="34" charset="0"/>
                <a:cs typeface="Arial" pitchFamily="34" charset="0"/>
              </a:rPr>
              <a:t>Cornwall Guide. 2012. The River Fal. [Online]. Available at &lt;</a:t>
            </a:r>
            <a:r>
              <a:rPr lang="en-GB" sz="1100" u="sng" dirty="0">
                <a:latin typeface="Arial" pitchFamily="34" charset="0"/>
                <a:cs typeface="Arial" pitchFamily="34" charset="0"/>
              </a:rPr>
              <a:t>http://www.cornwalls.co.uk/Falmouth/fal_river.htm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&gt; [Accessed 30.06.2012].</a:t>
            </a:r>
          </a:p>
          <a:p>
            <a:pPr defTabSz="914400"/>
            <a:endParaRPr lang="en-GB" sz="1100" dirty="0"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GB" sz="1100" dirty="0">
                <a:latin typeface="Arial" pitchFamily="34" charset="0"/>
                <a:cs typeface="Arial" pitchFamily="34" charset="0"/>
              </a:rPr>
              <a:t>NOAA Ocean Explorer. </a:t>
            </a:r>
            <a:r>
              <a:rPr lang="en-GB" sz="1100" dirty="0" err="1">
                <a:latin typeface="Arial" pitchFamily="34" charset="0"/>
                <a:cs typeface="Arial" pitchFamily="34" charset="0"/>
              </a:rPr>
              <a:t>N.d.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 Sonar. [Online]. Available at &lt;</a:t>
            </a:r>
            <a:r>
              <a:rPr lang="en-GB" sz="1100" u="sng" dirty="0">
                <a:latin typeface="Arial" pitchFamily="34" charset="0"/>
                <a:cs typeface="Arial" pitchFamily="34" charset="0"/>
              </a:rPr>
              <a:t>http://oceanexplorer.noaa.gov/technology/tools/sonar/sonar.html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&gt; [Accessed 30.06.2012</a:t>
            </a:r>
            <a:r>
              <a:rPr lang="en-GB" sz="1100" dirty="0" smtClean="0">
                <a:latin typeface="Arial" pitchFamily="34" charset="0"/>
                <a:cs typeface="Arial" pitchFamily="34" charset="0"/>
              </a:rPr>
              <a:t>]</a:t>
            </a:r>
            <a:endParaRPr lang="en-GB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8" name="Picture 5" descr="Falmouth Marine School logo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" r="82845"/>
          <a:stretch/>
        </p:blipFill>
        <p:spPr bwMode="auto">
          <a:xfrm>
            <a:off x="144439" y="-5532"/>
            <a:ext cx="1044438" cy="90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" descr="ANd9GcSQnpeOux-S-MNt7xnNoB6zSKbzrKqTWYXkZi4y5aU2V_Ul1Q6Y9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910" y="36216"/>
            <a:ext cx="1673557" cy="8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TextBox 9"/>
          <p:cNvSpPr txBox="1">
            <a:spLocks noChangeArrowheads="1"/>
          </p:cNvSpPr>
          <p:nvPr/>
        </p:nvSpPr>
        <p:spPr bwMode="auto">
          <a:xfrm>
            <a:off x="8309804" y="1304609"/>
            <a:ext cx="148370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4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20859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20859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20859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208597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+mj-lt"/>
              <a:buAutoNum type="arabicPeriod" startAt="2"/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232" y="675577"/>
            <a:ext cx="14654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Falmouth 2012 Group 2:</a:t>
            </a:r>
          </a:p>
          <a:p>
            <a:pPr lvl="0"/>
            <a:r>
              <a:rPr lang="en-GB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Hazel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Aslin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Carlo Bella, Marina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Brassington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Clair Caldwell, Michael Hughes, Sarah Lane, Federico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Pastorelli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Julie </a:t>
            </a:r>
            <a:r>
              <a:rPr lang="en-GB" sz="16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Seager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-Smith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Georgina Selwyn, Ben 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Smith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9690" y="1332360"/>
            <a:ext cx="2403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1.  Introduction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1002</Words>
  <Application>Microsoft Office PowerPoint</Application>
  <PresentationFormat>Custom</PresentationFormat>
  <Paragraphs>182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0wn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</dc:creator>
  <cp:lastModifiedBy>Windows User</cp:lastModifiedBy>
  <cp:revision>148</cp:revision>
  <cp:lastPrinted>2012-01-08T12:57:31Z</cp:lastPrinted>
  <dcterms:created xsi:type="dcterms:W3CDTF">2011-12-19T15:59:31Z</dcterms:created>
  <dcterms:modified xsi:type="dcterms:W3CDTF">2012-07-02T15:23:54Z</dcterms:modified>
</cp:coreProperties>
</file>