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4401800" cy="20523200"/>
  <p:notesSz cx="6858000" cy="9144000"/>
  <p:defaultTextStyle>
    <a:defPPr>
      <a:defRPr lang="en-US"/>
    </a:defPPr>
    <a:lvl1pPr marL="0" algn="l" defTabSz="1918768" rtl="0" eaLnBrk="1" latinLnBrk="0" hangingPunct="1">
      <a:defRPr sz="3800" kern="1200">
        <a:solidFill>
          <a:schemeClr val="tx1"/>
        </a:solidFill>
        <a:latin typeface="+mn-lt"/>
        <a:ea typeface="+mn-ea"/>
        <a:cs typeface="+mn-cs"/>
      </a:defRPr>
    </a:lvl1pPr>
    <a:lvl2pPr marL="959384" algn="l" defTabSz="1918768" rtl="0" eaLnBrk="1" latinLnBrk="0" hangingPunct="1">
      <a:defRPr sz="3800" kern="1200">
        <a:solidFill>
          <a:schemeClr val="tx1"/>
        </a:solidFill>
        <a:latin typeface="+mn-lt"/>
        <a:ea typeface="+mn-ea"/>
        <a:cs typeface="+mn-cs"/>
      </a:defRPr>
    </a:lvl2pPr>
    <a:lvl3pPr marL="1918768" algn="l" defTabSz="1918768" rtl="0" eaLnBrk="1" latinLnBrk="0" hangingPunct="1">
      <a:defRPr sz="3800" kern="1200">
        <a:solidFill>
          <a:schemeClr val="tx1"/>
        </a:solidFill>
        <a:latin typeface="+mn-lt"/>
        <a:ea typeface="+mn-ea"/>
        <a:cs typeface="+mn-cs"/>
      </a:defRPr>
    </a:lvl3pPr>
    <a:lvl4pPr marL="2878152" algn="l" defTabSz="1918768" rtl="0" eaLnBrk="1" latinLnBrk="0" hangingPunct="1">
      <a:defRPr sz="3800" kern="1200">
        <a:solidFill>
          <a:schemeClr val="tx1"/>
        </a:solidFill>
        <a:latin typeface="+mn-lt"/>
        <a:ea typeface="+mn-ea"/>
        <a:cs typeface="+mn-cs"/>
      </a:defRPr>
    </a:lvl4pPr>
    <a:lvl5pPr marL="3837536" algn="l" defTabSz="1918768" rtl="0" eaLnBrk="1" latinLnBrk="0" hangingPunct="1">
      <a:defRPr sz="3800" kern="1200">
        <a:solidFill>
          <a:schemeClr val="tx1"/>
        </a:solidFill>
        <a:latin typeface="+mn-lt"/>
        <a:ea typeface="+mn-ea"/>
        <a:cs typeface="+mn-cs"/>
      </a:defRPr>
    </a:lvl5pPr>
    <a:lvl6pPr marL="4796920" algn="l" defTabSz="1918768" rtl="0" eaLnBrk="1" latinLnBrk="0" hangingPunct="1">
      <a:defRPr sz="3800" kern="1200">
        <a:solidFill>
          <a:schemeClr val="tx1"/>
        </a:solidFill>
        <a:latin typeface="+mn-lt"/>
        <a:ea typeface="+mn-ea"/>
        <a:cs typeface="+mn-cs"/>
      </a:defRPr>
    </a:lvl6pPr>
    <a:lvl7pPr marL="5756304" algn="l" defTabSz="1918768" rtl="0" eaLnBrk="1" latinLnBrk="0" hangingPunct="1">
      <a:defRPr sz="3800" kern="1200">
        <a:solidFill>
          <a:schemeClr val="tx1"/>
        </a:solidFill>
        <a:latin typeface="+mn-lt"/>
        <a:ea typeface="+mn-ea"/>
        <a:cs typeface="+mn-cs"/>
      </a:defRPr>
    </a:lvl7pPr>
    <a:lvl8pPr marL="6715687" algn="l" defTabSz="1918768" rtl="0" eaLnBrk="1" latinLnBrk="0" hangingPunct="1">
      <a:defRPr sz="3800" kern="1200">
        <a:solidFill>
          <a:schemeClr val="tx1"/>
        </a:solidFill>
        <a:latin typeface="+mn-lt"/>
        <a:ea typeface="+mn-ea"/>
        <a:cs typeface="+mn-cs"/>
      </a:defRPr>
    </a:lvl8pPr>
    <a:lvl9pPr marL="7675071" algn="l" defTabSz="1918768" rtl="0" eaLnBrk="1" latinLnBrk="0" hangingPunct="1">
      <a:defRPr sz="3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BBE"/>
    <a:srgbClr val="A50021"/>
    <a:srgbClr val="FFFF99"/>
    <a:srgbClr val="A82868"/>
    <a:srgbClr val="0000CC"/>
    <a:srgbClr val="FFCC00"/>
    <a:srgbClr val="2318B4"/>
    <a:srgbClr val="3333FF"/>
    <a:srgbClr val="5043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383" autoAdjust="0"/>
  </p:normalViewPr>
  <p:slideViewPr>
    <p:cSldViewPr>
      <p:cViewPr>
        <p:scale>
          <a:sx n="60" d="100"/>
          <a:sy n="60" d="100"/>
        </p:scale>
        <p:origin x="-432" y="624"/>
      </p:cViewPr>
      <p:guideLst>
        <p:guide orient="horz" pos="6464"/>
        <p:guide pos="453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0138" y="6375501"/>
            <a:ext cx="12241530" cy="4399185"/>
          </a:xfrm>
        </p:spPr>
        <p:txBody>
          <a:bodyPr/>
          <a:lstStyle/>
          <a:p>
            <a:r>
              <a:rPr lang="en-US" smtClean="0"/>
              <a:t>Click to edit Master title style</a:t>
            </a:r>
            <a:endParaRPr lang="en-GB"/>
          </a:p>
        </p:txBody>
      </p:sp>
      <p:sp>
        <p:nvSpPr>
          <p:cNvPr id="3" name="Subtitle 2"/>
          <p:cNvSpPr>
            <a:spLocks noGrp="1"/>
          </p:cNvSpPr>
          <p:nvPr>
            <p:ph type="subTitle" idx="1"/>
          </p:nvPr>
        </p:nvSpPr>
        <p:spPr>
          <a:xfrm>
            <a:off x="2160270" y="11629813"/>
            <a:ext cx="10081260" cy="5244818"/>
          </a:xfrm>
        </p:spPr>
        <p:txBody>
          <a:bodyPr/>
          <a:lstStyle>
            <a:lvl1pPr marL="0" indent="0" algn="ctr">
              <a:buNone/>
              <a:defRPr>
                <a:solidFill>
                  <a:schemeClr val="tx1">
                    <a:tint val="75000"/>
                  </a:schemeClr>
                </a:solidFill>
              </a:defRPr>
            </a:lvl1pPr>
            <a:lvl2pPr marL="959384" indent="0" algn="ctr">
              <a:buNone/>
              <a:defRPr>
                <a:solidFill>
                  <a:schemeClr val="tx1">
                    <a:tint val="75000"/>
                  </a:schemeClr>
                </a:solidFill>
              </a:defRPr>
            </a:lvl2pPr>
            <a:lvl3pPr marL="1918768" indent="0" algn="ctr">
              <a:buNone/>
              <a:defRPr>
                <a:solidFill>
                  <a:schemeClr val="tx1">
                    <a:tint val="75000"/>
                  </a:schemeClr>
                </a:solidFill>
              </a:defRPr>
            </a:lvl3pPr>
            <a:lvl4pPr marL="2878152" indent="0" algn="ctr">
              <a:buNone/>
              <a:defRPr>
                <a:solidFill>
                  <a:schemeClr val="tx1">
                    <a:tint val="75000"/>
                  </a:schemeClr>
                </a:solidFill>
              </a:defRPr>
            </a:lvl4pPr>
            <a:lvl5pPr marL="3837536" indent="0" algn="ctr">
              <a:buNone/>
              <a:defRPr>
                <a:solidFill>
                  <a:schemeClr val="tx1">
                    <a:tint val="75000"/>
                  </a:schemeClr>
                </a:solidFill>
              </a:defRPr>
            </a:lvl5pPr>
            <a:lvl6pPr marL="4796920" indent="0" algn="ctr">
              <a:buNone/>
              <a:defRPr>
                <a:solidFill>
                  <a:schemeClr val="tx1">
                    <a:tint val="75000"/>
                  </a:schemeClr>
                </a:solidFill>
              </a:defRPr>
            </a:lvl6pPr>
            <a:lvl7pPr marL="5756304" indent="0" algn="ctr">
              <a:buNone/>
              <a:defRPr>
                <a:solidFill>
                  <a:schemeClr val="tx1">
                    <a:tint val="75000"/>
                  </a:schemeClr>
                </a:solidFill>
              </a:defRPr>
            </a:lvl7pPr>
            <a:lvl8pPr marL="6715687" indent="0" algn="ctr">
              <a:buNone/>
              <a:defRPr>
                <a:solidFill>
                  <a:schemeClr val="tx1">
                    <a:tint val="75000"/>
                  </a:schemeClr>
                </a:solidFill>
              </a:defRPr>
            </a:lvl8pPr>
            <a:lvl9pPr marL="767507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950C56-6DB0-4C7F-B4A7-83968F0B234A}" type="datetimeFigureOut">
              <a:rPr lang="en-GB" smtClean="0"/>
              <a:t>04/07/2012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FCA6FB-CBC5-4393-99EA-B9718973EBB4}" type="slidenum">
              <a:rPr lang="en-GB" smtClean="0"/>
              <a:t>‹#›</a:t>
            </a:fld>
            <a:endParaRPr lang="en-GB"/>
          </a:p>
        </p:txBody>
      </p:sp>
    </p:spTree>
    <p:extLst>
      <p:ext uri="{BB962C8B-B14F-4D97-AF65-F5344CB8AC3E}">
        <p14:creationId xmlns:p14="http://schemas.microsoft.com/office/powerpoint/2010/main" val="254959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950C56-6DB0-4C7F-B4A7-83968F0B234A}" type="datetimeFigureOut">
              <a:rPr lang="en-GB" smtClean="0"/>
              <a:t>04/07/2012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FCA6FB-CBC5-4393-99EA-B9718973EBB4}" type="slidenum">
              <a:rPr lang="en-GB" smtClean="0"/>
              <a:t>‹#›</a:t>
            </a:fld>
            <a:endParaRPr lang="en-GB"/>
          </a:p>
        </p:txBody>
      </p:sp>
    </p:spTree>
    <p:extLst>
      <p:ext uri="{BB962C8B-B14F-4D97-AF65-F5344CB8AC3E}">
        <p14:creationId xmlns:p14="http://schemas.microsoft.com/office/powerpoint/2010/main" val="371093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41302" y="821887"/>
            <a:ext cx="3240408" cy="1751123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20090" y="821887"/>
            <a:ext cx="9481188" cy="175112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950C56-6DB0-4C7F-B4A7-83968F0B234A}" type="datetimeFigureOut">
              <a:rPr lang="en-GB" smtClean="0"/>
              <a:t>04/07/2012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FCA6FB-CBC5-4393-99EA-B9718973EBB4}" type="slidenum">
              <a:rPr lang="en-GB" smtClean="0"/>
              <a:t>‹#›</a:t>
            </a:fld>
            <a:endParaRPr lang="en-GB"/>
          </a:p>
        </p:txBody>
      </p:sp>
    </p:spTree>
    <p:extLst>
      <p:ext uri="{BB962C8B-B14F-4D97-AF65-F5344CB8AC3E}">
        <p14:creationId xmlns:p14="http://schemas.microsoft.com/office/powerpoint/2010/main" val="201607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950C56-6DB0-4C7F-B4A7-83968F0B234A}" type="datetimeFigureOut">
              <a:rPr lang="en-GB" smtClean="0"/>
              <a:t>04/07/2012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FCA6FB-CBC5-4393-99EA-B9718973EBB4}" type="slidenum">
              <a:rPr lang="en-GB" smtClean="0"/>
              <a:t>‹#›</a:t>
            </a:fld>
            <a:endParaRPr lang="en-GB"/>
          </a:p>
        </p:txBody>
      </p:sp>
    </p:spTree>
    <p:extLst>
      <p:ext uri="{BB962C8B-B14F-4D97-AF65-F5344CB8AC3E}">
        <p14:creationId xmlns:p14="http://schemas.microsoft.com/office/powerpoint/2010/main" val="1828101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644" y="13188057"/>
            <a:ext cx="12241530" cy="4076136"/>
          </a:xfrm>
        </p:spPr>
        <p:txBody>
          <a:bodyPr anchor="t"/>
          <a:lstStyle>
            <a:lvl1pPr algn="l">
              <a:defRPr sz="8500" b="1" cap="all"/>
            </a:lvl1pPr>
          </a:lstStyle>
          <a:p>
            <a:r>
              <a:rPr lang="en-US" smtClean="0"/>
              <a:t>Click to edit Master title style</a:t>
            </a:r>
            <a:endParaRPr lang="en-GB"/>
          </a:p>
        </p:txBody>
      </p:sp>
      <p:sp>
        <p:nvSpPr>
          <p:cNvPr id="3" name="Text Placeholder 2"/>
          <p:cNvSpPr>
            <a:spLocks noGrp="1"/>
          </p:cNvSpPr>
          <p:nvPr>
            <p:ph type="body" idx="1"/>
          </p:nvPr>
        </p:nvSpPr>
        <p:spPr>
          <a:xfrm>
            <a:off x="1137644" y="8698615"/>
            <a:ext cx="12241530" cy="4489448"/>
          </a:xfrm>
        </p:spPr>
        <p:txBody>
          <a:bodyPr anchor="b"/>
          <a:lstStyle>
            <a:lvl1pPr marL="0" indent="0">
              <a:buNone/>
              <a:defRPr sz="4200">
                <a:solidFill>
                  <a:schemeClr val="tx1">
                    <a:tint val="75000"/>
                  </a:schemeClr>
                </a:solidFill>
              </a:defRPr>
            </a:lvl1pPr>
            <a:lvl2pPr marL="959384" indent="0">
              <a:buNone/>
              <a:defRPr sz="3800">
                <a:solidFill>
                  <a:schemeClr val="tx1">
                    <a:tint val="75000"/>
                  </a:schemeClr>
                </a:solidFill>
              </a:defRPr>
            </a:lvl2pPr>
            <a:lvl3pPr marL="1918768" indent="0">
              <a:buNone/>
              <a:defRPr sz="3300">
                <a:solidFill>
                  <a:schemeClr val="tx1">
                    <a:tint val="75000"/>
                  </a:schemeClr>
                </a:solidFill>
              </a:defRPr>
            </a:lvl3pPr>
            <a:lvl4pPr marL="2878152" indent="0">
              <a:buNone/>
              <a:defRPr sz="3100">
                <a:solidFill>
                  <a:schemeClr val="tx1">
                    <a:tint val="75000"/>
                  </a:schemeClr>
                </a:solidFill>
              </a:defRPr>
            </a:lvl4pPr>
            <a:lvl5pPr marL="3837536" indent="0">
              <a:buNone/>
              <a:defRPr sz="3100">
                <a:solidFill>
                  <a:schemeClr val="tx1">
                    <a:tint val="75000"/>
                  </a:schemeClr>
                </a:solidFill>
              </a:defRPr>
            </a:lvl5pPr>
            <a:lvl6pPr marL="4796920" indent="0">
              <a:buNone/>
              <a:defRPr sz="3100">
                <a:solidFill>
                  <a:schemeClr val="tx1">
                    <a:tint val="75000"/>
                  </a:schemeClr>
                </a:solidFill>
              </a:defRPr>
            </a:lvl6pPr>
            <a:lvl7pPr marL="5756304" indent="0">
              <a:buNone/>
              <a:defRPr sz="3100">
                <a:solidFill>
                  <a:schemeClr val="tx1">
                    <a:tint val="75000"/>
                  </a:schemeClr>
                </a:solidFill>
              </a:defRPr>
            </a:lvl7pPr>
            <a:lvl8pPr marL="6715687" indent="0">
              <a:buNone/>
              <a:defRPr sz="3100">
                <a:solidFill>
                  <a:schemeClr val="tx1">
                    <a:tint val="75000"/>
                  </a:schemeClr>
                </a:solidFill>
              </a:defRPr>
            </a:lvl8pPr>
            <a:lvl9pPr marL="7675071" indent="0">
              <a:buNone/>
              <a:defRPr sz="3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950C56-6DB0-4C7F-B4A7-83968F0B234A}" type="datetimeFigureOut">
              <a:rPr lang="en-GB" smtClean="0"/>
              <a:t>04/07/2012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FCA6FB-CBC5-4393-99EA-B9718973EBB4}" type="slidenum">
              <a:rPr lang="en-GB" smtClean="0"/>
              <a:t>‹#›</a:t>
            </a:fld>
            <a:endParaRPr lang="en-GB"/>
          </a:p>
        </p:txBody>
      </p:sp>
    </p:spTree>
    <p:extLst>
      <p:ext uri="{BB962C8B-B14F-4D97-AF65-F5344CB8AC3E}">
        <p14:creationId xmlns:p14="http://schemas.microsoft.com/office/powerpoint/2010/main" val="309129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20090" y="4788754"/>
            <a:ext cx="6360798" cy="13544363"/>
          </a:xfrm>
        </p:spPr>
        <p:txBody>
          <a:bodyPr/>
          <a:lstStyle>
            <a:lvl1pPr>
              <a:defRPr sz="5900"/>
            </a:lvl1pPr>
            <a:lvl2pPr>
              <a:defRPr sz="5200"/>
            </a:lvl2pPr>
            <a:lvl3pPr>
              <a:defRPr sz="42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7320915" y="4788754"/>
            <a:ext cx="6360798" cy="13544363"/>
          </a:xfrm>
        </p:spPr>
        <p:txBody>
          <a:bodyPr/>
          <a:lstStyle>
            <a:lvl1pPr>
              <a:defRPr sz="5900"/>
            </a:lvl1pPr>
            <a:lvl2pPr>
              <a:defRPr sz="5200"/>
            </a:lvl2pPr>
            <a:lvl3pPr>
              <a:defRPr sz="42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950C56-6DB0-4C7F-B4A7-83968F0B234A}" type="datetimeFigureOut">
              <a:rPr lang="en-GB" smtClean="0"/>
              <a:t>04/07/2012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FCA6FB-CBC5-4393-99EA-B9718973EBB4}" type="slidenum">
              <a:rPr lang="en-GB" smtClean="0"/>
              <a:t>‹#›</a:t>
            </a:fld>
            <a:endParaRPr lang="en-GB"/>
          </a:p>
        </p:txBody>
      </p:sp>
    </p:spTree>
    <p:extLst>
      <p:ext uri="{BB962C8B-B14F-4D97-AF65-F5344CB8AC3E}">
        <p14:creationId xmlns:p14="http://schemas.microsoft.com/office/powerpoint/2010/main" val="412140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720093" y="4593967"/>
            <a:ext cx="6363297" cy="1914547"/>
          </a:xfrm>
        </p:spPr>
        <p:txBody>
          <a:bodyPr anchor="b"/>
          <a:lstStyle>
            <a:lvl1pPr marL="0" indent="0">
              <a:buNone/>
              <a:defRPr sz="5200" b="1"/>
            </a:lvl1pPr>
            <a:lvl2pPr marL="959384" indent="0">
              <a:buNone/>
              <a:defRPr sz="4200" b="1"/>
            </a:lvl2pPr>
            <a:lvl3pPr marL="1918768" indent="0">
              <a:buNone/>
              <a:defRPr sz="3800" b="1"/>
            </a:lvl3pPr>
            <a:lvl4pPr marL="2878152" indent="0">
              <a:buNone/>
              <a:defRPr sz="3300" b="1"/>
            </a:lvl4pPr>
            <a:lvl5pPr marL="3837536" indent="0">
              <a:buNone/>
              <a:defRPr sz="3300" b="1"/>
            </a:lvl5pPr>
            <a:lvl6pPr marL="4796920" indent="0">
              <a:buNone/>
              <a:defRPr sz="3300" b="1"/>
            </a:lvl6pPr>
            <a:lvl7pPr marL="5756304" indent="0">
              <a:buNone/>
              <a:defRPr sz="3300" b="1"/>
            </a:lvl7pPr>
            <a:lvl8pPr marL="6715687" indent="0">
              <a:buNone/>
              <a:defRPr sz="3300" b="1"/>
            </a:lvl8pPr>
            <a:lvl9pPr marL="7675071" indent="0">
              <a:buNone/>
              <a:defRPr sz="3300" b="1"/>
            </a:lvl9pPr>
          </a:lstStyle>
          <a:p>
            <a:pPr lvl="0"/>
            <a:r>
              <a:rPr lang="en-US" smtClean="0"/>
              <a:t>Click to edit Master text styles</a:t>
            </a:r>
          </a:p>
        </p:txBody>
      </p:sp>
      <p:sp>
        <p:nvSpPr>
          <p:cNvPr id="4" name="Content Placeholder 3"/>
          <p:cNvSpPr>
            <a:spLocks noGrp="1"/>
          </p:cNvSpPr>
          <p:nvPr>
            <p:ph sz="half" idx="2"/>
          </p:nvPr>
        </p:nvSpPr>
        <p:spPr>
          <a:xfrm>
            <a:off x="720093" y="6508514"/>
            <a:ext cx="6363297" cy="11824595"/>
          </a:xfrm>
        </p:spPr>
        <p:txBody>
          <a:bodyPr/>
          <a:lstStyle>
            <a:lvl1pPr>
              <a:defRPr sz="5200"/>
            </a:lvl1pPr>
            <a:lvl2pPr>
              <a:defRPr sz="4200"/>
            </a:lvl2pPr>
            <a:lvl3pPr>
              <a:defRPr sz="38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7315919" y="4593967"/>
            <a:ext cx="6365795" cy="1914547"/>
          </a:xfrm>
        </p:spPr>
        <p:txBody>
          <a:bodyPr anchor="b"/>
          <a:lstStyle>
            <a:lvl1pPr marL="0" indent="0">
              <a:buNone/>
              <a:defRPr sz="5200" b="1"/>
            </a:lvl1pPr>
            <a:lvl2pPr marL="959384" indent="0">
              <a:buNone/>
              <a:defRPr sz="4200" b="1"/>
            </a:lvl2pPr>
            <a:lvl3pPr marL="1918768" indent="0">
              <a:buNone/>
              <a:defRPr sz="3800" b="1"/>
            </a:lvl3pPr>
            <a:lvl4pPr marL="2878152" indent="0">
              <a:buNone/>
              <a:defRPr sz="3300" b="1"/>
            </a:lvl4pPr>
            <a:lvl5pPr marL="3837536" indent="0">
              <a:buNone/>
              <a:defRPr sz="3300" b="1"/>
            </a:lvl5pPr>
            <a:lvl6pPr marL="4796920" indent="0">
              <a:buNone/>
              <a:defRPr sz="3300" b="1"/>
            </a:lvl6pPr>
            <a:lvl7pPr marL="5756304" indent="0">
              <a:buNone/>
              <a:defRPr sz="3300" b="1"/>
            </a:lvl7pPr>
            <a:lvl8pPr marL="6715687" indent="0">
              <a:buNone/>
              <a:defRPr sz="3300" b="1"/>
            </a:lvl8pPr>
            <a:lvl9pPr marL="7675071" indent="0">
              <a:buNone/>
              <a:defRPr sz="3300" b="1"/>
            </a:lvl9pPr>
          </a:lstStyle>
          <a:p>
            <a:pPr lvl="0"/>
            <a:r>
              <a:rPr lang="en-US" smtClean="0"/>
              <a:t>Click to edit Master text styles</a:t>
            </a:r>
          </a:p>
        </p:txBody>
      </p:sp>
      <p:sp>
        <p:nvSpPr>
          <p:cNvPr id="6" name="Content Placeholder 5"/>
          <p:cNvSpPr>
            <a:spLocks noGrp="1"/>
          </p:cNvSpPr>
          <p:nvPr>
            <p:ph sz="quarter" idx="4"/>
          </p:nvPr>
        </p:nvSpPr>
        <p:spPr>
          <a:xfrm>
            <a:off x="7315919" y="6508514"/>
            <a:ext cx="6365795" cy="11824595"/>
          </a:xfrm>
        </p:spPr>
        <p:txBody>
          <a:bodyPr/>
          <a:lstStyle>
            <a:lvl1pPr>
              <a:defRPr sz="5200"/>
            </a:lvl1pPr>
            <a:lvl2pPr>
              <a:defRPr sz="4200"/>
            </a:lvl2pPr>
            <a:lvl3pPr>
              <a:defRPr sz="38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950C56-6DB0-4C7F-B4A7-83968F0B234A}" type="datetimeFigureOut">
              <a:rPr lang="en-GB" smtClean="0"/>
              <a:t>04/07/2012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FCA6FB-CBC5-4393-99EA-B9718973EBB4}" type="slidenum">
              <a:rPr lang="en-GB" smtClean="0"/>
              <a:t>‹#›</a:t>
            </a:fld>
            <a:endParaRPr lang="en-GB"/>
          </a:p>
        </p:txBody>
      </p:sp>
    </p:spTree>
    <p:extLst>
      <p:ext uri="{BB962C8B-B14F-4D97-AF65-F5344CB8AC3E}">
        <p14:creationId xmlns:p14="http://schemas.microsoft.com/office/powerpoint/2010/main" val="134649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950C56-6DB0-4C7F-B4A7-83968F0B234A}" type="datetimeFigureOut">
              <a:rPr lang="en-GB" smtClean="0"/>
              <a:t>04/07/2012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FCA6FB-CBC5-4393-99EA-B9718973EBB4}" type="slidenum">
              <a:rPr lang="en-GB" smtClean="0"/>
              <a:t>‹#›</a:t>
            </a:fld>
            <a:endParaRPr lang="en-GB"/>
          </a:p>
        </p:txBody>
      </p:sp>
    </p:spTree>
    <p:extLst>
      <p:ext uri="{BB962C8B-B14F-4D97-AF65-F5344CB8AC3E}">
        <p14:creationId xmlns:p14="http://schemas.microsoft.com/office/powerpoint/2010/main" val="126238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50C56-6DB0-4C7F-B4A7-83968F0B234A}" type="datetimeFigureOut">
              <a:rPr lang="en-GB" smtClean="0"/>
              <a:t>04/07/2012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FCA6FB-CBC5-4393-99EA-B9718973EBB4}" type="slidenum">
              <a:rPr lang="en-GB" smtClean="0"/>
              <a:t>‹#›</a:t>
            </a:fld>
            <a:endParaRPr lang="en-GB"/>
          </a:p>
        </p:txBody>
      </p:sp>
    </p:spTree>
    <p:extLst>
      <p:ext uri="{BB962C8B-B14F-4D97-AF65-F5344CB8AC3E}">
        <p14:creationId xmlns:p14="http://schemas.microsoft.com/office/powerpoint/2010/main" val="364391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92" y="817128"/>
            <a:ext cx="4738094" cy="3477542"/>
          </a:xfrm>
        </p:spPr>
        <p:txBody>
          <a:bodyPr anchor="b"/>
          <a:lstStyle>
            <a:lvl1pPr algn="l">
              <a:defRPr sz="4200" b="1"/>
            </a:lvl1pPr>
          </a:lstStyle>
          <a:p>
            <a:r>
              <a:rPr lang="en-US" smtClean="0"/>
              <a:t>Click to edit Master title style</a:t>
            </a:r>
            <a:endParaRPr lang="en-GB"/>
          </a:p>
        </p:txBody>
      </p:sp>
      <p:sp>
        <p:nvSpPr>
          <p:cNvPr id="3" name="Content Placeholder 2"/>
          <p:cNvSpPr>
            <a:spLocks noGrp="1"/>
          </p:cNvSpPr>
          <p:nvPr>
            <p:ph idx="1"/>
          </p:nvPr>
        </p:nvSpPr>
        <p:spPr>
          <a:xfrm>
            <a:off x="5630706" y="817134"/>
            <a:ext cx="8051007" cy="17515983"/>
          </a:xfrm>
        </p:spPr>
        <p:txBody>
          <a:bodyPr/>
          <a:lstStyle>
            <a:lvl1pPr>
              <a:defRPr sz="6800"/>
            </a:lvl1pPr>
            <a:lvl2pPr>
              <a:defRPr sz="5900"/>
            </a:lvl2pPr>
            <a:lvl3pPr>
              <a:defRPr sz="52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720092" y="4294676"/>
            <a:ext cx="4738094" cy="14038441"/>
          </a:xfrm>
        </p:spPr>
        <p:txBody>
          <a:bodyPr/>
          <a:lstStyle>
            <a:lvl1pPr marL="0" indent="0">
              <a:buNone/>
              <a:defRPr sz="3100"/>
            </a:lvl1pPr>
            <a:lvl2pPr marL="959384" indent="0">
              <a:buNone/>
              <a:defRPr sz="2600"/>
            </a:lvl2pPr>
            <a:lvl3pPr marL="1918768" indent="0">
              <a:buNone/>
              <a:defRPr sz="2100"/>
            </a:lvl3pPr>
            <a:lvl4pPr marL="2878152" indent="0">
              <a:buNone/>
              <a:defRPr sz="1900"/>
            </a:lvl4pPr>
            <a:lvl5pPr marL="3837536" indent="0">
              <a:buNone/>
              <a:defRPr sz="1900"/>
            </a:lvl5pPr>
            <a:lvl6pPr marL="4796920" indent="0">
              <a:buNone/>
              <a:defRPr sz="1900"/>
            </a:lvl6pPr>
            <a:lvl7pPr marL="5756304" indent="0">
              <a:buNone/>
              <a:defRPr sz="1900"/>
            </a:lvl7pPr>
            <a:lvl8pPr marL="6715687" indent="0">
              <a:buNone/>
              <a:defRPr sz="1900"/>
            </a:lvl8pPr>
            <a:lvl9pPr marL="7675071"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950C56-6DB0-4C7F-B4A7-83968F0B234A}" type="datetimeFigureOut">
              <a:rPr lang="en-GB" smtClean="0"/>
              <a:t>04/07/2012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FCA6FB-CBC5-4393-99EA-B9718973EBB4}" type="slidenum">
              <a:rPr lang="en-GB" smtClean="0"/>
              <a:t>‹#›</a:t>
            </a:fld>
            <a:endParaRPr lang="en-GB"/>
          </a:p>
        </p:txBody>
      </p:sp>
    </p:spTree>
    <p:extLst>
      <p:ext uri="{BB962C8B-B14F-4D97-AF65-F5344CB8AC3E}">
        <p14:creationId xmlns:p14="http://schemas.microsoft.com/office/powerpoint/2010/main" val="213507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2854" y="14366245"/>
            <a:ext cx="8641080" cy="1696017"/>
          </a:xfrm>
        </p:spPr>
        <p:txBody>
          <a:bodyPr anchor="b"/>
          <a:lstStyle>
            <a:lvl1pPr algn="l">
              <a:defRPr sz="4200" b="1"/>
            </a:lvl1pPr>
          </a:lstStyle>
          <a:p>
            <a:r>
              <a:rPr lang="en-US" smtClean="0"/>
              <a:t>Click to edit Master title style</a:t>
            </a:r>
            <a:endParaRPr lang="en-GB"/>
          </a:p>
        </p:txBody>
      </p:sp>
      <p:sp>
        <p:nvSpPr>
          <p:cNvPr id="3" name="Picture Placeholder 2"/>
          <p:cNvSpPr>
            <a:spLocks noGrp="1"/>
          </p:cNvSpPr>
          <p:nvPr>
            <p:ph type="pic" idx="1"/>
          </p:nvPr>
        </p:nvSpPr>
        <p:spPr>
          <a:xfrm>
            <a:off x="2822854" y="1833785"/>
            <a:ext cx="8641080" cy="12313920"/>
          </a:xfrm>
        </p:spPr>
        <p:txBody>
          <a:bodyPr/>
          <a:lstStyle>
            <a:lvl1pPr marL="0" indent="0">
              <a:buNone/>
              <a:defRPr sz="6800"/>
            </a:lvl1pPr>
            <a:lvl2pPr marL="959384" indent="0">
              <a:buNone/>
              <a:defRPr sz="5900"/>
            </a:lvl2pPr>
            <a:lvl3pPr marL="1918768" indent="0">
              <a:buNone/>
              <a:defRPr sz="5200"/>
            </a:lvl3pPr>
            <a:lvl4pPr marL="2878152" indent="0">
              <a:buNone/>
              <a:defRPr sz="4200"/>
            </a:lvl4pPr>
            <a:lvl5pPr marL="3837536" indent="0">
              <a:buNone/>
              <a:defRPr sz="4200"/>
            </a:lvl5pPr>
            <a:lvl6pPr marL="4796920" indent="0">
              <a:buNone/>
              <a:defRPr sz="4200"/>
            </a:lvl6pPr>
            <a:lvl7pPr marL="5756304" indent="0">
              <a:buNone/>
              <a:defRPr sz="4200"/>
            </a:lvl7pPr>
            <a:lvl8pPr marL="6715687" indent="0">
              <a:buNone/>
              <a:defRPr sz="4200"/>
            </a:lvl8pPr>
            <a:lvl9pPr marL="7675071" indent="0">
              <a:buNone/>
              <a:defRPr sz="4200"/>
            </a:lvl9pPr>
          </a:lstStyle>
          <a:p>
            <a:endParaRPr lang="en-GB"/>
          </a:p>
        </p:txBody>
      </p:sp>
      <p:sp>
        <p:nvSpPr>
          <p:cNvPr id="4" name="Text Placeholder 3"/>
          <p:cNvSpPr>
            <a:spLocks noGrp="1"/>
          </p:cNvSpPr>
          <p:nvPr>
            <p:ph type="body" sz="half" idx="2"/>
          </p:nvPr>
        </p:nvSpPr>
        <p:spPr>
          <a:xfrm>
            <a:off x="2822854" y="16062262"/>
            <a:ext cx="8641080" cy="2408623"/>
          </a:xfrm>
        </p:spPr>
        <p:txBody>
          <a:bodyPr/>
          <a:lstStyle>
            <a:lvl1pPr marL="0" indent="0">
              <a:buNone/>
              <a:defRPr sz="3100"/>
            </a:lvl1pPr>
            <a:lvl2pPr marL="959384" indent="0">
              <a:buNone/>
              <a:defRPr sz="2600"/>
            </a:lvl2pPr>
            <a:lvl3pPr marL="1918768" indent="0">
              <a:buNone/>
              <a:defRPr sz="2100"/>
            </a:lvl3pPr>
            <a:lvl4pPr marL="2878152" indent="0">
              <a:buNone/>
              <a:defRPr sz="1900"/>
            </a:lvl4pPr>
            <a:lvl5pPr marL="3837536" indent="0">
              <a:buNone/>
              <a:defRPr sz="1900"/>
            </a:lvl5pPr>
            <a:lvl6pPr marL="4796920" indent="0">
              <a:buNone/>
              <a:defRPr sz="1900"/>
            </a:lvl6pPr>
            <a:lvl7pPr marL="5756304" indent="0">
              <a:buNone/>
              <a:defRPr sz="1900"/>
            </a:lvl7pPr>
            <a:lvl8pPr marL="6715687" indent="0">
              <a:buNone/>
              <a:defRPr sz="1900"/>
            </a:lvl8pPr>
            <a:lvl9pPr marL="7675071"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950C56-6DB0-4C7F-B4A7-83968F0B234A}" type="datetimeFigureOut">
              <a:rPr lang="en-GB" smtClean="0"/>
              <a:t>04/07/2012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FCA6FB-CBC5-4393-99EA-B9718973EBB4}" type="slidenum">
              <a:rPr lang="en-GB" smtClean="0"/>
              <a:t>‹#›</a:t>
            </a:fld>
            <a:endParaRPr lang="en-GB"/>
          </a:p>
        </p:txBody>
      </p:sp>
    </p:spTree>
    <p:extLst>
      <p:ext uri="{BB962C8B-B14F-4D97-AF65-F5344CB8AC3E}">
        <p14:creationId xmlns:p14="http://schemas.microsoft.com/office/powerpoint/2010/main" val="160421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90" y="821880"/>
            <a:ext cx="12961620" cy="3420533"/>
          </a:xfrm>
          <a:prstGeom prst="rect">
            <a:avLst/>
          </a:prstGeom>
        </p:spPr>
        <p:txBody>
          <a:bodyPr vert="horz" lIns="191877" tIns="95939" rIns="191877" bIns="9593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720090" y="4788754"/>
            <a:ext cx="12961620" cy="13544363"/>
          </a:xfrm>
          <a:prstGeom prst="rect">
            <a:avLst/>
          </a:prstGeom>
        </p:spPr>
        <p:txBody>
          <a:bodyPr vert="horz" lIns="191877" tIns="95939" rIns="191877" bIns="959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720090" y="19021971"/>
            <a:ext cx="3360420" cy="1092670"/>
          </a:xfrm>
          <a:prstGeom prst="rect">
            <a:avLst/>
          </a:prstGeom>
        </p:spPr>
        <p:txBody>
          <a:bodyPr vert="horz" lIns="191877" tIns="95939" rIns="191877" bIns="95939" rtlCol="0" anchor="ctr"/>
          <a:lstStyle>
            <a:lvl1pPr algn="l">
              <a:defRPr sz="2600">
                <a:solidFill>
                  <a:schemeClr val="tx1">
                    <a:tint val="75000"/>
                  </a:schemeClr>
                </a:solidFill>
              </a:defRPr>
            </a:lvl1pPr>
          </a:lstStyle>
          <a:p>
            <a:fld id="{01950C56-6DB0-4C7F-B4A7-83968F0B234A}" type="datetimeFigureOut">
              <a:rPr lang="en-GB" smtClean="0"/>
              <a:t>04/07/2012</a:t>
            </a:fld>
            <a:endParaRPr lang="en-GB"/>
          </a:p>
        </p:txBody>
      </p:sp>
      <p:sp>
        <p:nvSpPr>
          <p:cNvPr id="5" name="Footer Placeholder 4"/>
          <p:cNvSpPr>
            <a:spLocks noGrp="1"/>
          </p:cNvSpPr>
          <p:nvPr>
            <p:ph type="ftr" sz="quarter" idx="3"/>
          </p:nvPr>
        </p:nvSpPr>
        <p:spPr>
          <a:xfrm>
            <a:off x="4920618" y="19021971"/>
            <a:ext cx="4560570" cy="1092670"/>
          </a:xfrm>
          <a:prstGeom prst="rect">
            <a:avLst/>
          </a:prstGeom>
        </p:spPr>
        <p:txBody>
          <a:bodyPr vert="horz" lIns="191877" tIns="95939" rIns="191877" bIns="95939" rtlCol="0" anchor="ctr"/>
          <a:lstStyle>
            <a:lvl1pPr algn="ctr">
              <a:defRPr sz="2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321290" y="19021971"/>
            <a:ext cx="3360420" cy="1092670"/>
          </a:xfrm>
          <a:prstGeom prst="rect">
            <a:avLst/>
          </a:prstGeom>
        </p:spPr>
        <p:txBody>
          <a:bodyPr vert="horz" lIns="191877" tIns="95939" rIns="191877" bIns="95939" rtlCol="0" anchor="ctr"/>
          <a:lstStyle>
            <a:lvl1pPr algn="r">
              <a:defRPr sz="2600">
                <a:solidFill>
                  <a:schemeClr val="tx1">
                    <a:tint val="75000"/>
                  </a:schemeClr>
                </a:solidFill>
              </a:defRPr>
            </a:lvl1pPr>
          </a:lstStyle>
          <a:p>
            <a:fld id="{ACFCA6FB-CBC5-4393-99EA-B9718973EBB4}" type="slidenum">
              <a:rPr lang="en-GB" smtClean="0"/>
              <a:t>‹#›</a:t>
            </a:fld>
            <a:endParaRPr lang="en-GB"/>
          </a:p>
        </p:txBody>
      </p:sp>
    </p:spTree>
    <p:extLst>
      <p:ext uri="{BB962C8B-B14F-4D97-AF65-F5344CB8AC3E}">
        <p14:creationId xmlns:p14="http://schemas.microsoft.com/office/powerpoint/2010/main" val="2211499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18768" rtl="0" eaLnBrk="1" latinLnBrk="0" hangingPunct="1">
        <a:spcBef>
          <a:spcPct val="0"/>
        </a:spcBef>
        <a:buNone/>
        <a:defRPr sz="9400" kern="1200">
          <a:solidFill>
            <a:schemeClr val="tx1"/>
          </a:solidFill>
          <a:latin typeface="+mj-lt"/>
          <a:ea typeface="+mj-ea"/>
          <a:cs typeface="+mj-cs"/>
        </a:defRPr>
      </a:lvl1pPr>
    </p:titleStyle>
    <p:bodyStyle>
      <a:lvl1pPr marL="719537" indent="-719537" algn="l" defTabSz="1918768" rtl="0" eaLnBrk="1" latinLnBrk="0" hangingPunct="1">
        <a:spcBef>
          <a:spcPct val="20000"/>
        </a:spcBef>
        <a:buFont typeface="Arial" pitchFamily="34" charset="0"/>
        <a:buChar char="•"/>
        <a:defRPr sz="6800" kern="1200">
          <a:solidFill>
            <a:schemeClr val="tx1"/>
          </a:solidFill>
          <a:latin typeface="+mn-lt"/>
          <a:ea typeface="+mn-ea"/>
          <a:cs typeface="+mn-cs"/>
        </a:defRPr>
      </a:lvl1pPr>
      <a:lvl2pPr marL="1558999" indent="-599615" algn="l" defTabSz="1918768" rtl="0" eaLnBrk="1" latinLnBrk="0" hangingPunct="1">
        <a:spcBef>
          <a:spcPct val="20000"/>
        </a:spcBef>
        <a:buFont typeface="Arial" pitchFamily="34" charset="0"/>
        <a:buChar char="–"/>
        <a:defRPr sz="5900" kern="1200">
          <a:solidFill>
            <a:schemeClr val="tx1"/>
          </a:solidFill>
          <a:latin typeface="+mn-lt"/>
          <a:ea typeface="+mn-ea"/>
          <a:cs typeface="+mn-cs"/>
        </a:defRPr>
      </a:lvl2pPr>
      <a:lvl3pPr marL="2398461" indent="-479693" algn="l" defTabSz="1918768" rtl="0" eaLnBrk="1" latinLnBrk="0" hangingPunct="1">
        <a:spcBef>
          <a:spcPct val="20000"/>
        </a:spcBef>
        <a:buFont typeface="Arial" pitchFamily="34" charset="0"/>
        <a:buChar char="•"/>
        <a:defRPr sz="5200" kern="1200">
          <a:solidFill>
            <a:schemeClr val="tx1"/>
          </a:solidFill>
          <a:latin typeface="+mn-lt"/>
          <a:ea typeface="+mn-ea"/>
          <a:cs typeface="+mn-cs"/>
        </a:defRPr>
      </a:lvl3pPr>
      <a:lvl4pPr marL="3357845" indent="-479693" algn="l" defTabSz="1918768" rtl="0" eaLnBrk="1" latinLnBrk="0" hangingPunct="1">
        <a:spcBef>
          <a:spcPct val="20000"/>
        </a:spcBef>
        <a:buFont typeface="Arial" pitchFamily="34" charset="0"/>
        <a:buChar char="–"/>
        <a:defRPr sz="4200" kern="1200">
          <a:solidFill>
            <a:schemeClr val="tx1"/>
          </a:solidFill>
          <a:latin typeface="+mn-lt"/>
          <a:ea typeface="+mn-ea"/>
          <a:cs typeface="+mn-cs"/>
        </a:defRPr>
      </a:lvl4pPr>
      <a:lvl5pPr marL="4317229" indent="-479693" algn="l" defTabSz="1918768" rtl="0" eaLnBrk="1" latinLnBrk="0" hangingPunct="1">
        <a:spcBef>
          <a:spcPct val="20000"/>
        </a:spcBef>
        <a:buFont typeface="Arial" pitchFamily="34" charset="0"/>
        <a:buChar char="»"/>
        <a:defRPr sz="4200" kern="1200">
          <a:solidFill>
            <a:schemeClr val="tx1"/>
          </a:solidFill>
          <a:latin typeface="+mn-lt"/>
          <a:ea typeface="+mn-ea"/>
          <a:cs typeface="+mn-cs"/>
        </a:defRPr>
      </a:lvl5pPr>
      <a:lvl6pPr marL="5276613" indent="-479693" algn="l" defTabSz="1918768" rtl="0" eaLnBrk="1" latinLnBrk="0" hangingPunct="1">
        <a:spcBef>
          <a:spcPct val="20000"/>
        </a:spcBef>
        <a:buFont typeface="Arial" pitchFamily="34" charset="0"/>
        <a:buChar char="•"/>
        <a:defRPr sz="4200" kern="1200">
          <a:solidFill>
            <a:schemeClr val="tx1"/>
          </a:solidFill>
          <a:latin typeface="+mn-lt"/>
          <a:ea typeface="+mn-ea"/>
          <a:cs typeface="+mn-cs"/>
        </a:defRPr>
      </a:lvl6pPr>
      <a:lvl7pPr marL="6235997" indent="-479693" algn="l" defTabSz="1918768" rtl="0" eaLnBrk="1" latinLnBrk="0" hangingPunct="1">
        <a:spcBef>
          <a:spcPct val="20000"/>
        </a:spcBef>
        <a:buFont typeface="Arial" pitchFamily="34" charset="0"/>
        <a:buChar char="•"/>
        <a:defRPr sz="4200" kern="1200">
          <a:solidFill>
            <a:schemeClr val="tx1"/>
          </a:solidFill>
          <a:latin typeface="+mn-lt"/>
          <a:ea typeface="+mn-ea"/>
          <a:cs typeface="+mn-cs"/>
        </a:defRPr>
      </a:lvl7pPr>
      <a:lvl8pPr marL="7195381" indent="-479693" algn="l" defTabSz="1918768" rtl="0" eaLnBrk="1" latinLnBrk="0" hangingPunct="1">
        <a:spcBef>
          <a:spcPct val="20000"/>
        </a:spcBef>
        <a:buFont typeface="Arial" pitchFamily="34" charset="0"/>
        <a:buChar char="•"/>
        <a:defRPr sz="4200" kern="1200">
          <a:solidFill>
            <a:schemeClr val="tx1"/>
          </a:solidFill>
          <a:latin typeface="+mn-lt"/>
          <a:ea typeface="+mn-ea"/>
          <a:cs typeface="+mn-cs"/>
        </a:defRPr>
      </a:lvl8pPr>
      <a:lvl9pPr marL="8154765" indent="-479693" algn="l" defTabSz="1918768" rtl="0" eaLnBrk="1" latinLnBrk="0" hangingPunct="1">
        <a:spcBef>
          <a:spcPct val="20000"/>
        </a:spcBef>
        <a:buFont typeface="Arial" pitchFamily="34" charset="0"/>
        <a:buChar char="•"/>
        <a:defRPr sz="4200" kern="1200">
          <a:solidFill>
            <a:schemeClr val="tx1"/>
          </a:solidFill>
          <a:latin typeface="+mn-lt"/>
          <a:ea typeface="+mn-ea"/>
          <a:cs typeface="+mn-cs"/>
        </a:defRPr>
      </a:lvl9pPr>
    </p:bodyStyle>
    <p:otherStyle>
      <a:defPPr>
        <a:defRPr lang="en-US"/>
      </a:defPPr>
      <a:lvl1pPr marL="0" algn="l" defTabSz="1918768" rtl="0" eaLnBrk="1" latinLnBrk="0" hangingPunct="1">
        <a:defRPr sz="3800" kern="1200">
          <a:solidFill>
            <a:schemeClr val="tx1"/>
          </a:solidFill>
          <a:latin typeface="+mn-lt"/>
          <a:ea typeface="+mn-ea"/>
          <a:cs typeface="+mn-cs"/>
        </a:defRPr>
      </a:lvl1pPr>
      <a:lvl2pPr marL="959384" algn="l" defTabSz="1918768" rtl="0" eaLnBrk="1" latinLnBrk="0" hangingPunct="1">
        <a:defRPr sz="3800" kern="1200">
          <a:solidFill>
            <a:schemeClr val="tx1"/>
          </a:solidFill>
          <a:latin typeface="+mn-lt"/>
          <a:ea typeface="+mn-ea"/>
          <a:cs typeface="+mn-cs"/>
        </a:defRPr>
      </a:lvl2pPr>
      <a:lvl3pPr marL="1918768" algn="l" defTabSz="1918768" rtl="0" eaLnBrk="1" latinLnBrk="0" hangingPunct="1">
        <a:defRPr sz="3800" kern="1200">
          <a:solidFill>
            <a:schemeClr val="tx1"/>
          </a:solidFill>
          <a:latin typeface="+mn-lt"/>
          <a:ea typeface="+mn-ea"/>
          <a:cs typeface="+mn-cs"/>
        </a:defRPr>
      </a:lvl3pPr>
      <a:lvl4pPr marL="2878152" algn="l" defTabSz="1918768" rtl="0" eaLnBrk="1" latinLnBrk="0" hangingPunct="1">
        <a:defRPr sz="3800" kern="1200">
          <a:solidFill>
            <a:schemeClr val="tx1"/>
          </a:solidFill>
          <a:latin typeface="+mn-lt"/>
          <a:ea typeface="+mn-ea"/>
          <a:cs typeface="+mn-cs"/>
        </a:defRPr>
      </a:lvl4pPr>
      <a:lvl5pPr marL="3837536" algn="l" defTabSz="1918768" rtl="0" eaLnBrk="1" latinLnBrk="0" hangingPunct="1">
        <a:defRPr sz="3800" kern="1200">
          <a:solidFill>
            <a:schemeClr val="tx1"/>
          </a:solidFill>
          <a:latin typeface="+mn-lt"/>
          <a:ea typeface="+mn-ea"/>
          <a:cs typeface="+mn-cs"/>
        </a:defRPr>
      </a:lvl5pPr>
      <a:lvl6pPr marL="4796920" algn="l" defTabSz="1918768" rtl="0" eaLnBrk="1" latinLnBrk="0" hangingPunct="1">
        <a:defRPr sz="3800" kern="1200">
          <a:solidFill>
            <a:schemeClr val="tx1"/>
          </a:solidFill>
          <a:latin typeface="+mn-lt"/>
          <a:ea typeface="+mn-ea"/>
          <a:cs typeface="+mn-cs"/>
        </a:defRPr>
      </a:lvl6pPr>
      <a:lvl7pPr marL="5756304" algn="l" defTabSz="1918768" rtl="0" eaLnBrk="1" latinLnBrk="0" hangingPunct="1">
        <a:defRPr sz="3800" kern="1200">
          <a:solidFill>
            <a:schemeClr val="tx1"/>
          </a:solidFill>
          <a:latin typeface="+mn-lt"/>
          <a:ea typeface="+mn-ea"/>
          <a:cs typeface="+mn-cs"/>
        </a:defRPr>
      </a:lvl7pPr>
      <a:lvl8pPr marL="6715687" algn="l" defTabSz="1918768" rtl="0" eaLnBrk="1" latinLnBrk="0" hangingPunct="1">
        <a:defRPr sz="3800" kern="1200">
          <a:solidFill>
            <a:schemeClr val="tx1"/>
          </a:solidFill>
          <a:latin typeface="+mn-lt"/>
          <a:ea typeface="+mn-ea"/>
          <a:cs typeface="+mn-cs"/>
        </a:defRPr>
      </a:lvl8pPr>
      <a:lvl9pPr marL="7675071" algn="l" defTabSz="1918768" rtl="0" eaLnBrk="1" latinLnBrk="0" hangingPunct="1">
        <a:defRPr sz="3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2" name="TextBox 1"/>
          <p:cNvSpPr txBox="1"/>
          <p:nvPr/>
        </p:nvSpPr>
        <p:spPr>
          <a:xfrm>
            <a:off x="122468" y="1836664"/>
            <a:ext cx="14156874" cy="516917"/>
          </a:xfrm>
          <a:prstGeom prst="rect">
            <a:avLst/>
          </a:prstGeom>
          <a:noFill/>
        </p:spPr>
        <p:txBody>
          <a:bodyPr wrap="square" lIns="191877" tIns="95939" rIns="191877" bIns="95939" rtlCol="0">
            <a:spAutoFit/>
          </a:bodyPr>
          <a:lstStyle/>
          <a:p>
            <a:r>
              <a:rPr lang="en-GB" sz="2100" b="1" dirty="0">
                <a:solidFill>
                  <a:srgbClr val="A50021"/>
                </a:solidFill>
              </a:rPr>
              <a:t>By Group </a:t>
            </a:r>
            <a:r>
              <a:rPr lang="en-GB" sz="2100" b="1" dirty="0" smtClean="0">
                <a:solidFill>
                  <a:srgbClr val="A50021"/>
                </a:solidFill>
              </a:rPr>
              <a:t>11: </a:t>
            </a:r>
            <a:r>
              <a:rPr lang="en-GB" sz="2100" dirty="0">
                <a:solidFill>
                  <a:srgbClr val="A50021"/>
                </a:solidFill>
              </a:rPr>
              <a:t>Sian Crowley, Alex Hewitt, Foivi Kouraki, Sam Leach, Roisin </a:t>
            </a:r>
            <a:r>
              <a:rPr lang="en-GB" sz="2100" dirty="0" smtClean="0">
                <a:solidFill>
                  <a:srgbClr val="A50021"/>
                </a:solidFill>
              </a:rPr>
              <a:t>Quinn, Robin </a:t>
            </a:r>
            <a:r>
              <a:rPr lang="en-GB" sz="2100" dirty="0">
                <a:solidFill>
                  <a:srgbClr val="A50021"/>
                </a:solidFill>
              </a:rPr>
              <a:t>Rigby, Cecilia Roos, Sally Stewart-Moore</a:t>
            </a:r>
          </a:p>
        </p:txBody>
      </p:sp>
      <p:pic>
        <p:nvPicPr>
          <p:cNvPr id="1033" name="Picture 9" descr="E:\FALMOUTH!!\Photos\IMG_1082.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81513" y="9769505"/>
            <a:ext cx="6699483" cy="61926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2468" y="2818394"/>
            <a:ext cx="4198112" cy="1915121"/>
          </a:xfrm>
          <a:prstGeom prst="rect">
            <a:avLst/>
          </a:prstGeom>
          <a:solidFill>
            <a:schemeClr val="tx2">
              <a:alpha val="70000"/>
            </a:schemeClr>
          </a:solidFill>
        </p:spPr>
        <p:txBody>
          <a:bodyPr wrap="square" lIns="144000" tIns="144000" rIns="108000" rtlCol="0">
            <a:spAutoFit/>
          </a:bodyPr>
          <a:lstStyle/>
          <a:p>
            <a:r>
              <a:rPr lang="en-GB" sz="1400" b="1" dirty="0" smtClean="0">
                <a:solidFill>
                  <a:schemeClr val="bg1"/>
                </a:solidFill>
              </a:rPr>
              <a:t>Date: </a:t>
            </a:r>
            <a:r>
              <a:rPr lang="en-GB" sz="1400" dirty="0" smtClean="0">
                <a:solidFill>
                  <a:schemeClr val="bg1"/>
                </a:solidFill>
              </a:rPr>
              <a:t>30 / 06 / 2012</a:t>
            </a:r>
          </a:p>
          <a:p>
            <a:r>
              <a:rPr lang="en-GB" sz="1400" b="1" dirty="0" smtClean="0">
                <a:solidFill>
                  <a:schemeClr val="bg1"/>
                </a:solidFill>
              </a:rPr>
              <a:t>Weather: </a:t>
            </a:r>
            <a:r>
              <a:rPr lang="en-GB" sz="1400" dirty="0" smtClean="0">
                <a:solidFill>
                  <a:schemeClr val="bg1"/>
                </a:solidFill>
              </a:rPr>
              <a:t>Sunny with showers</a:t>
            </a:r>
          </a:p>
          <a:p>
            <a:r>
              <a:rPr lang="en-GB" sz="1400" b="1" dirty="0" smtClean="0">
                <a:solidFill>
                  <a:schemeClr val="bg1"/>
                </a:solidFill>
              </a:rPr>
              <a:t>Wind: West </a:t>
            </a:r>
            <a:r>
              <a:rPr lang="en-GB" sz="1400" dirty="0" smtClean="0">
                <a:solidFill>
                  <a:schemeClr val="bg1"/>
                </a:solidFill>
              </a:rPr>
              <a:t>South Westerly Winds, 18 -22mph</a:t>
            </a:r>
          </a:p>
          <a:p>
            <a:r>
              <a:rPr lang="en-GB" sz="1400" b="1" dirty="0" smtClean="0">
                <a:solidFill>
                  <a:schemeClr val="bg1"/>
                </a:solidFill>
              </a:rPr>
              <a:t>Sea Surface: </a:t>
            </a:r>
            <a:r>
              <a:rPr lang="en-GB" sz="1400" dirty="0" smtClean="0">
                <a:solidFill>
                  <a:schemeClr val="bg1"/>
                </a:solidFill>
              </a:rPr>
              <a:t>wave peaks ≈ 5cm</a:t>
            </a:r>
          </a:p>
          <a:p>
            <a:r>
              <a:rPr lang="en-GB" sz="1400" b="1" dirty="0" smtClean="0">
                <a:solidFill>
                  <a:schemeClr val="bg1"/>
                </a:solidFill>
              </a:rPr>
              <a:t>High Tide:</a:t>
            </a:r>
            <a:r>
              <a:rPr lang="en-GB" sz="1400" dirty="0" smtClean="0">
                <a:solidFill>
                  <a:schemeClr val="bg1"/>
                </a:solidFill>
              </a:rPr>
              <a:t> 15:57 UTC</a:t>
            </a:r>
          </a:p>
          <a:p>
            <a:r>
              <a:rPr lang="en-GB" sz="1400" b="1" dirty="0" smtClean="0">
                <a:solidFill>
                  <a:schemeClr val="bg1"/>
                </a:solidFill>
              </a:rPr>
              <a:t>Low Tide: </a:t>
            </a:r>
            <a:r>
              <a:rPr lang="en-GB" sz="1400" dirty="0" smtClean="0">
                <a:solidFill>
                  <a:schemeClr val="bg1"/>
                </a:solidFill>
              </a:rPr>
              <a:t>22:37 UTC</a:t>
            </a:r>
          </a:p>
          <a:p>
            <a:r>
              <a:rPr lang="en-GB" sz="1400" b="1" dirty="0" smtClean="0">
                <a:solidFill>
                  <a:schemeClr val="bg1"/>
                </a:solidFill>
              </a:rPr>
              <a:t>Vessel: </a:t>
            </a:r>
            <a:r>
              <a:rPr lang="en-GB" sz="1400" dirty="0" smtClean="0">
                <a:solidFill>
                  <a:schemeClr val="bg1"/>
                </a:solidFill>
              </a:rPr>
              <a:t>RV Xplorer</a:t>
            </a:r>
          </a:p>
          <a:p>
            <a:r>
              <a:rPr lang="en-GB" sz="1400" b="1" dirty="0" smtClean="0">
                <a:solidFill>
                  <a:schemeClr val="bg1"/>
                </a:solidFill>
              </a:rPr>
              <a:t>Instruments: </a:t>
            </a:r>
            <a:r>
              <a:rPr lang="en-GB" sz="1400" dirty="0" smtClean="0">
                <a:solidFill>
                  <a:schemeClr val="bg1"/>
                </a:solidFill>
              </a:rPr>
              <a:t>Sidescan Sonar, Drop Camera</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0212" y="2491434"/>
            <a:ext cx="5633867" cy="381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6624836" y="2616314"/>
            <a:ext cx="1512168" cy="845480"/>
          </a:xfrm>
          <a:prstGeom prst="rect">
            <a:avLst/>
          </a:prstGeom>
          <a:solidFill>
            <a:schemeClr val="accent1">
              <a:alpha val="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5743" y="2414234"/>
            <a:ext cx="3937282" cy="272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16124" y="5509072"/>
            <a:ext cx="3191592" cy="3491689"/>
          </a:xfrm>
          <a:prstGeom prst="rect">
            <a:avLst/>
          </a:prstGeom>
          <a:solidFill>
            <a:schemeClr val="tx2">
              <a:alpha val="70000"/>
            </a:schemeClr>
          </a:solidFill>
        </p:spPr>
        <p:txBody>
          <a:bodyPr wrap="square" lIns="180000" tIns="144000" rIns="252000" bIns="144000" rtlCol="0">
            <a:spAutoFit/>
          </a:bodyPr>
          <a:lstStyle/>
          <a:p>
            <a:r>
              <a:rPr lang="en-GB" sz="1600" dirty="0">
                <a:solidFill>
                  <a:schemeClr val="bg1"/>
                </a:solidFill>
              </a:rPr>
              <a:t>The aim of this geophysical study was to </a:t>
            </a:r>
            <a:r>
              <a:rPr lang="en-GB" sz="1600" dirty="0" smtClean="0">
                <a:solidFill>
                  <a:schemeClr val="bg1"/>
                </a:solidFill>
              </a:rPr>
              <a:t>conduct a survey to determine whether </a:t>
            </a:r>
            <a:r>
              <a:rPr lang="en-GB" sz="1600" dirty="0">
                <a:solidFill>
                  <a:schemeClr val="bg1"/>
                </a:solidFill>
              </a:rPr>
              <a:t>the bathymetry of the Fal estuary is concurrent with chart data of the </a:t>
            </a:r>
            <a:r>
              <a:rPr lang="en-GB" sz="1600" dirty="0" smtClean="0">
                <a:solidFill>
                  <a:schemeClr val="bg1"/>
                </a:solidFill>
              </a:rPr>
              <a:t>area, as well as  </a:t>
            </a:r>
            <a:r>
              <a:rPr lang="en-GB" sz="1600" dirty="0">
                <a:solidFill>
                  <a:schemeClr val="bg1"/>
                </a:solidFill>
              </a:rPr>
              <a:t>to quantify whether dredging a channel through the estuary would affect the local marine biota. It was decided to remain inshore to maintain data quality. This survey was tailored to the client (Natural England</a:t>
            </a:r>
            <a:r>
              <a:rPr lang="en-GB" sz="1600" dirty="0" smtClean="0">
                <a:solidFill>
                  <a:schemeClr val="bg1"/>
                </a:solidFill>
              </a:rPr>
              <a:t>).</a:t>
            </a:r>
            <a:endParaRPr lang="en-GB" sz="1600" dirty="0">
              <a:solidFill>
                <a:schemeClr val="bg1"/>
              </a:solidFill>
            </a:endParaRPr>
          </a:p>
        </p:txBody>
      </p:sp>
      <p:sp>
        <p:nvSpPr>
          <p:cNvPr id="25" name="TextBox 24"/>
          <p:cNvSpPr txBox="1"/>
          <p:nvPr/>
        </p:nvSpPr>
        <p:spPr>
          <a:xfrm>
            <a:off x="3672508" y="6733208"/>
            <a:ext cx="6401571" cy="2680322"/>
          </a:xfrm>
          <a:prstGeom prst="rect">
            <a:avLst/>
          </a:prstGeom>
          <a:solidFill>
            <a:schemeClr val="tx2">
              <a:alpha val="70000"/>
            </a:schemeClr>
          </a:solidFill>
        </p:spPr>
        <p:txBody>
          <a:bodyPr wrap="square" lIns="180000" tIns="108000" bIns="108000" rtlCol="0">
            <a:spAutoFit/>
          </a:bodyPr>
          <a:lstStyle/>
          <a:p>
            <a:r>
              <a:rPr lang="en-GB" sz="1600" dirty="0" smtClean="0">
                <a:solidFill>
                  <a:schemeClr val="bg1"/>
                </a:solidFill>
              </a:rPr>
              <a:t>The Fal estuary has now been declared a special area of conservation under Annexes I and II of the habitat directive (Fal and Helford Management Forum, 2006) due to the large population of Maerl and Zoestra. Maerl is a calcareous red algae and is a habitat for a large biodiversity of organisms with specific interest as nursery grounds to juveniles hence its high protection priority. </a:t>
            </a:r>
          </a:p>
          <a:p>
            <a:r>
              <a:rPr lang="en-GB" sz="1600" dirty="0" smtClean="0">
                <a:solidFill>
                  <a:schemeClr val="bg1"/>
                </a:solidFill>
              </a:rPr>
              <a:t>Five</a:t>
            </a:r>
            <a:r>
              <a:rPr lang="en-GB" sz="1600" dirty="0" smtClean="0">
                <a:solidFill>
                  <a:schemeClr val="bg1"/>
                </a:solidFill>
              </a:rPr>
              <a:t> </a:t>
            </a:r>
            <a:r>
              <a:rPr lang="en-GB" sz="1600" dirty="0" smtClean="0">
                <a:solidFill>
                  <a:schemeClr val="bg1"/>
                </a:solidFill>
              </a:rPr>
              <a:t>transects were conducted using side-scan, as seen in the satellite image. Once the transects were completed the drop camera was deployed into </a:t>
            </a:r>
            <a:r>
              <a:rPr lang="en-GB" sz="1600" smtClean="0">
                <a:solidFill>
                  <a:schemeClr val="bg1"/>
                </a:solidFill>
              </a:rPr>
              <a:t>the </a:t>
            </a:r>
            <a:r>
              <a:rPr lang="en-GB" sz="1600" smtClean="0">
                <a:solidFill>
                  <a:schemeClr val="bg1"/>
                </a:solidFill>
              </a:rPr>
              <a:t>water, to </a:t>
            </a:r>
            <a:r>
              <a:rPr lang="en-GB" sz="1600" dirty="0" smtClean="0">
                <a:solidFill>
                  <a:schemeClr val="bg1"/>
                </a:solidFill>
              </a:rPr>
              <a:t>just above </a:t>
            </a:r>
            <a:r>
              <a:rPr lang="en-GB" sz="1600" smtClean="0">
                <a:solidFill>
                  <a:schemeClr val="bg1"/>
                </a:solidFill>
              </a:rPr>
              <a:t>the </a:t>
            </a:r>
            <a:r>
              <a:rPr lang="en-GB" sz="1600" smtClean="0">
                <a:solidFill>
                  <a:schemeClr val="bg1"/>
                </a:solidFill>
              </a:rPr>
              <a:t>seabed, </a:t>
            </a:r>
            <a:r>
              <a:rPr lang="en-GB" sz="1600" dirty="0" smtClean="0">
                <a:solidFill>
                  <a:schemeClr val="bg1"/>
                </a:solidFill>
              </a:rPr>
              <a:t>with the vessel drifting down wind to enable ground truthing and mapping of biota. </a:t>
            </a:r>
          </a:p>
        </p:txBody>
      </p:sp>
      <p:graphicFrame>
        <p:nvGraphicFramePr>
          <p:cNvPr id="28" name="Table 27"/>
          <p:cNvGraphicFramePr>
            <a:graphicFrameLocks noGrp="1"/>
          </p:cNvGraphicFramePr>
          <p:nvPr>
            <p:extLst>
              <p:ext uri="{D42A27DB-BD31-4B8C-83A1-F6EECF244321}">
                <p14:modId xmlns:p14="http://schemas.microsoft.com/office/powerpoint/2010/main" val="1583802851"/>
              </p:ext>
            </p:extLst>
          </p:nvPr>
        </p:nvGraphicFramePr>
        <p:xfrm>
          <a:off x="176088" y="16629426"/>
          <a:ext cx="2997200" cy="1104138"/>
        </p:xfrm>
        <a:graphic>
          <a:graphicData uri="http://schemas.openxmlformats.org/drawingml/2006/table">
            <a:tbl>
              <a:tblPr firstRow="1" firstCol="1" bandRow="1">
                <a:tableStyleId>{5C22544A-7EE6-4342-B048-85BDC9FD1C3A}</a:tableStyleId>
              </a:tblPr>
              <a:tblGrid>
                <a:gridCol w="653415"/>
                <a:gridCol w="810260"/>
                <a:gridCol w="723900"/>
                <a:gridCol w="809625"/>
              </a:tblGrid>
              <a:tr h="0">
                <a:tc gridSpan="4">
                  <a:txBody>
                    <a:bodyPr/>
                    <a:lstStyle/>
                    <a:p>
                      <a:pPr>
                        <a:lnSpc>
                          <a:spcPct val="115000"/>
                        </a:lnSpc>
                        <a:spcAft>
                          <a:spcPts val="0"/>
                        </a:spcAft>
                      </a:pPr>
                      <a:r>
                        <a:rPr lang="en-GB" sz="900" b="1" dirty="0">
                          <a:solidFill>
                            <a:schemeClr val="bg1"/>
                          </a:solidFill>
                          <a:effectLst/>
                        </a:rPr>
                        <a:t>Video 1 </a:t>
                      </a:r>
                      <a:endParaRPr lang="en-GB" sz="1100" b="1"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0">
                <a:tc gridSpan="2">
                  <a:txBody>
                    <a:bodyPr/>
                    <a:lstStyle/>
                    <a:p>
                      <a:pPr>
                        <a:lnSpc>
                          <a:spcPct val="115000"/>
                        </a:lnSpc>
                        <a:spcAft>
                          <a:spcPts val="0"/>
                        </a:spcAft>
                      </a:pPr>
                      <a:r>
                        <a:rPr lang="en-GB" sz="900" b="1" dirty="0">
                          <a:solidFill>
                            <a:schemeClr val="bg1"/>
                          </a:solidFill>
                          <a:effectLst/>
                        </a:rPr>
                        <a:t>START</a:t>
                      </a:r>
                      <a:endParaRPr lang="en-GB" sz="1100" b="1"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gridSpan="2">
                  <a:txBody>
                    <a:bodyPr/>
                    <a:lstStyle/>
                    <a:p>
                      <a:pPr>
                        <a:lnSpc>
                          <a:spcPct val="115000"/>
                        </a:lnSpc>
                        <a:spcAft>
                          <a:spcPts val="0"/>
                        </a:spcAft>
                      </a:pPr>
                      <a:r>
                        <a:rPr lang="en-GB" sz="900" b="1" dirty="0">
                          <a:solidFill>
                            <a:schemeClr val="bg1"/>
                          </a:solidFill>
                          <a:effectLst/>
                        </a:rPr>
                        <a:t>END</a:t>
                      </a:r>
                      <a:endParaRPr lang="en-GB" sz="1100" b="1"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r>
              <a:tr h="0">
                <a:tc>
                  <a:txBody>
                    <a:bodyPr/>
                    <a:lstStyle/>
                    <a:p>
                      <a:pPr>
                        <a:lnSpc>
                          <a:spcPct val="115000"/>
                        </a:lnSpc>
                        <a:spcAft>
                          <a:spcPts val="0"/>
                        </a:spcAft>
                      </a:pPr>
                      <a:r>
                        <a:rPr lang="en-GB" sz="900">
                          <a:solidFill>
                            <a:schemeClr val="bg1"/>
                          </a:solidFill>
                          <a:effectLst/>
                        </a:rPr>
                        <a:t>Time:</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spcAft>
                          <a:spcPts val="0"/>
                        </a:spcAft>
                      </a:pPr>
                      <a:r>
                        <a:rPr lang="en-GB" sz="900" dirty="0">
                          <a:solidFill>
                            <a:schemeClr val="bg1"/>
                          </a:solidFill>
                          <a:effectLst/>
                        </a:rPr>
                        <a:t>16:06 </a:t>
                      </a:r>
                      <a:r>
                        <a:rPr lang="en-GB" sz="900" dirty="0" smtClean="0">
                          <a:solidFill>
                            <a:schemeClr val="bg1"/>
                          </a:solidFill>
                          <a:effectLst/>
                        </a:rPr>
                        <a:t>(UTC)</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spcAft>
                          <a:spcPts val="0"/>
                        </a:spcAft>
                      </a:pPr>
                      <a:r>
                        <a:rPr lang="en-GB" sz="900" dirty="0">
                          <a:solidFill>
                            <a:schemeClr val="bg1"/>
                          </a:solidFill>
                          <a:effectLst/>
                        </a:rPr>
                        <a:t>Time:</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spcAft>
                          <a:spcPts val="0"/>
                        </a:spcAft>
                      </a:pPr>
                      <a:r>
                        <a:rPr lang="en-GB" sz="900" dirty="0">
                          <a:solidFill>
                            <a:schemeClr val="bg1"/>
                          </a:solidFill>
                          <a:effectLst/>
                        </a:rPr>
                        <a:t>16:23 </a:t>
                      </a:r>
                      <a:r>
                        <a:rPr lang="en-GB" sz="900" dirty="0" smtClean="0">
                          <a:solidFill>
                            <a:schemeClr val="bg1"/>
                          </a:solidFill>
                          <a:effectLst/>
                        </a:rPr>
                        <a:t>(UTC)</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0">
                <a:tc>
                  <a:txBody>
                    <a:bodyPr/>
                    <a:lstStyle/>
                    <a:p>
                      <a:pPr>
                        <a:lnSpc>
                          <a:spcPct val="115000"/>
                        </a:lnSpc>
                        <a:spcAft>
                          <a:spcPts val="0"/>
                        </a:spcAft>
                        <a:tabLst>
                          <a:tab pos="664845" algn="ctr"/>
                        </a:tabLst>
                      </a:pPr>
                      <a:r>
                        <a:rPr lang="en-GB" sz="900">
                          <a:solidFill>
                            <a:schemeClr val="bg1"/>
                          </a:solidFill>
                          <a:effectLst/>
                        </a:rPr>
                        <a:t>Lat:	 </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spcAft>
                          <a:spcPts val="0"/>
                        </a:spcAft>
                      </a:pPr>
                      <a:r>
                        <a:rPr lang="en-GB" sz="900" dirty="0" smtClean="0">
                          <a:solidFill>
                            <a:schemeClr val="bg1"/>
                          </a:solidFill>
                          <a:effectLst/>
                        </a:rPr>
                        <a:t>50°10.450N</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spcAft>
                          <a:spcPts val="0"/>
                        </a:spcAft>
                      </a:pPr>
                      <a:r>
                        <a:rPr lang="en-GB" sz="900" dirty="0" err="1">
                          <a:solidFill>
                            <a:schemeClr val="bg1"/>
                          </a:solidFill>
                          <a:effectLst/>
                        </a:rPr>
                        <a:t>Lat</a:t>
                      </a:r>
                      <a:r>
                        <a:rPr lang="en-GB" sz="900" dirty="0">
                          <a:solidFill>
                            <a:schemeClr val="bg1"/>
                          </a:solidFill>
                          <a:effectLst/>
                        </a:rPr>
                        <a:t>:</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spcAft>
                          <a:spcPts val="0"/>
                        </a:spcAft>
                      </a:pPr>
                      <a:r>
                        <a:rPr lang="en-GB" sz="900" dirty="0" smtClean="0">
                          <a:solidFill>
                            <a:schemeClr val="bg1"/>
                          </a:solidFill>
                          <a:effectLst/>
                        </a:rPr>
                        <a:t>50°10.310N</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0">
                <a:tc>
                  <a:txBody>
                    <a:bodyPr/>
                    <a:lstStyle/>
                    <a:p>
                      <a:pPr>
                        <a:lnSpc>
                          <a:spcPct val="115000"/>
                        </a:lnSpc>
                        <a:spcAft>
                          <a:spcPts val="0"/>
                        </a:spcAft>
                      </a:pPr>
                      <a:r>
                        <a:rPr lang="en-GB" sz="900">
                          <a:solidFill>
                            <a:schemeClr val="bg1"/>
                          </a:solidFill>
                          <a:effectLst/>
                        </a:rPr>
                        <a:t>Long:</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spcAft>
                          <a:spcPts val="0"/>
                        </a:spcAft>
                      </a:pPr>
                      <a:r>
                        <a:rPr lang="en-GB" sz="900" dirty="0" smtClean="0">
                          <a:solidFill>
                            <a:schemeClr val="bg1"/>
                          </a:solidFill>
                          <a:effectLst/>
                        </a:rPr>
                        <a:t>5°02.290W</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spcAft>
                          <a:spcPts val="0"/>
                        </a:spcAft>
                      </a:pPr>
                      <a:r>
                        <a:rPr lang="en-GB" sz="900" dirty="0">
                          <a:solidFill>
                            <a:schemeClr val="bg1"/>
                          </a:solidFill>
                          <a:effectLst/>
                        </a:rPr>
                        <a:t>Long:</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spcAft>
                          <a:spcPts val="0"/>
                        </a:spcAft>
                      </a:pPr>
                      <a:r>
                        <a:rPr lang="en-GB" sz="900" dirty="0" smtClean="0">
                          <a:solidFill>
                            <a:schemeClr val="bg1"/>
                          </a:solidFill>
                          <a:effectLst/>
                        </a:rPr>
                        <a:t>5°02.090W</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0">
                <a:tc>
                  <a:txBody>
                    <a:bodyPr/>
                    <a:lstStyle/>
                    <a:p>
                      <a:pPr>
                        <a:lnSpc>
                          <a:spcPct val="115000"/>
                        </a:lnSpc>
                        <a:spcAft>
                          <a:spcPts val="0"/>
                        </a:spcAft>
                      </a:pPr>
                      <a:r>
                        <a:rPr lang="en-GB" sz="900">
                          <a:solidFill>
                            <a:schemeClr val="bg1"/>
                          </a:solidFill>
                          <a:effectLst/>
                        </a:rPr>
                        <a:t>Northings:</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spcAft>
                          <a:spcPts val="0"/>
                        </a:spcAft>
                      </a:pPr>
                      <a:r>
                        <a:rPr lang="en-GB" sz="900" dirty="0" smtClean="0">
                          <a:solidFill>
                            <a:schemeClr val="bg1"/>
                          </a:solidFill>
                          <a:effectLst/>
                        </a:rPr>
                        <a:t>35410m</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spcAft>
                          <a:spcPts val="0"/>
                        </a:spcAft>
                      </a:pPr>
                      <a:r>
                        <a:rPr lang="en-GB" sz="900" dirty="0">
                          <a:solidFill>
                            <a:schemeClr val="bg1"/>
                          </a:solidFill>
                          <a:effectLst/>
                        </a:rPr>
                        <a:t>Northings:</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spcAft>
                          <a:spcPts val="0"/>
                        </a:spcAft>
                      </a:pPr>
                      <a:r>
                        <a:rPr lang="en-GB" sz="900" dirty="0" smtClean="0">
                          <a:solidFill>
                            <a:schemeClr val="bg1"/>
                          </a:solidFill>
                          <a:effectLst/>
                        </a:rPr>
                        <a:t>35017m</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4450">
                <a:tc>
                  <a:txBody>
                    <a:bodyPr/>
                    <a:lstStyle/>
                    <a:p>
                      <a:pPr>
                        <a:lnSpc>
                          <a:spcPct val="115000"/>
                        </a:lnSpc>
                        <a:spcAft>
                          <a:spcPts val="0"/>
                        </a:spcAft>
                      </a:pPr>
                      <a:r>
                        <a:rPr lang="en-GB" sz="900" dirty="0" err="1">
                          <a:solidFill>
                            <a:schemeClr val="bg1"/>
                          </a:solidFill>
                          <a:effectLst/>
                        </a:rPr>
                        <a:t>Eastings</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spcAft>
                          <a:spcPts val="0"/>
                        </a:spcAft>
                      </a:pPr>
                      <a:r>
                        <a:rPr lang="en-GB" sz="900" dirty="0" smtClean="0">
                          <a:solidFill>
                            <a:schemeClr val="bg1"/>
                          </a:solidFill>
                          <a:effectLst/>
                        </a:rPr>
                        <a:t>182954m</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spcAft>
                          <a:spcPts val="0"/>
                        </a:spcAft>
                      </a:pPr>
                      <a:r>
                        <a:rPr lang="en-GB" sz="900" dirty="0" err="1">
                          <a:solidFill>
                            <a:schemeClr val="bg1"/>
                          </a:solidFill>
                          <a:effectLst/>
                        </a:rPr>
                        <a:t>Eastings</a:t>
                      </a:r>
                      <a:r>
                        <a:rPr lang="en-GB" sz="900" dirty="0">
                          <a:solidFill>
                            <a:schemeClr val="bg1"/>
                          </a:solidFill>
                          <a:effectLst/>
                        </a:rPr>
                        <a:t>:</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15000"/>
                        </a:lnSpc>
                        <a:spcAft>
                          <a:spcPts val="0"/>
                        </a:spcAft>
                      </a:pPr>
                      <a:r>
                        <a:rPr lang="en-GB" sz="900" dirty="0" smtClean="0">
                          <a:solidFill>
                            <a:schemeClr val="bg1"/>
                          </a:solidFill>
                          <a:effectLst/>
                        </a:rPr>
                        <a:t>183323m</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pic>
        <p:nvPicPr>
          <p:cNvPr id="33" name="Picture 32"/>
          <p:cNvPicPr/>
          <p:nvPr/>
        </p:nvPicPr>
        <p:blipFill rotWithShape="1">
          <a:blip r:embed="rId6" cstate="print">
            <a:extLst>
              <a:ext uri="{28A0092B-C50C-407E-A947-70E740481C1C}">
                <a14:useLocalDpi xmlns:a14="http://schemas.microsoft.com/office/drawing/2010/main" val="0"/>
              </a:ext>
            </a:extLst>
          </a:blip>
          <a:srcRect l="2203" t="30635" r="20120" b="7927"/>
          <a:stretch/>
        </p:blipFill>
        <p:spPr>
          <a:xfrm>
            <a:off x="3954206" y="17613768"/>
            <a:ext cx="1728000" cy="13608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29" name="Table 28"/>
          <p:cNvGraphicFramePr>
            <a:graphicFrameLocks noGrp="1"/>
          </p:cNvGraphicFramePr>
          <p:nvPr>
            <p:extLst>
              <p:ext uri="{D42A27DB-BD31-4B8C-83A1-F6EECF244321}">
                <p14:modId xmlns:p14="http://schemas.microsoft.com/office/powerpoint/2010/main" val="2730406798"/>
              </p:ext>
            </p:extLst>
          </p:nvPr>
        </p:nvGraphicFramePr>
        <p:xfrm>
          <a:off x="175955" y="17789750"/>
          <a:ext cx="3741877" cy="2277338"/>
        </p:xfrm>
        <a:graphic>
          <a:graphicData uri="http://schemas.openxmlformats.org/drawingml/2006/table">
            <a:tbl>
              <a:tblPr>
                <a:tableStyleId>{5C22544A-7EE6-4342-B048-85BDC9FD1C3A}</a:tableStyleId>
              </a:tblPr>
              <a:tblGrid>
                <a:gridCol w="911026"/>
                <a:gridCol w="2830851"/>
              </a:tblGrid>
              <a:tr h="191744">
                <a:tc>
                  <a:txBody>
                    <a:bodyPr/>
                    <a:lstStyle/>
                    <a:p>
                      <a:pPr algn="l">
                        <a:lnSpc>
                          <a:spcPct val="115000"/>
                        </a:lnSpc>
                        <a:spcAft>
                          <a:spcPts val="0"/>
                        </a:spcAft>
                      </a:pPr>
                      <a:r>
                        <a:rPr lang="en-GB" sz="900" b="1" dirty="0" smtClean="0">
                          <a:solidFill>
                            <a:schemeClr val="bg1"/>
                          </a:solidFill>
                          <a:effectLst/>
                        </a:rPr>
                        <a:t>Time (minutes)</a:t>
                      </a:r>
                      <a:endParaRPr lang="en-GB" sz="1100" b="1" dirty="0">
                        <a:solidFill>
                          <a:schemeClr val="bg1"/>
                        </a:solidFill>
                        <a:effectLst/>
                        <a:latin typeface="Calibri"/>
                        <a:ea typeface="Calibri"/>
                        <a:cs typeface="Times New Roman"/>
                      </a:endParaRPr>
                    </a:p>
                  </a:txBody>
                  <a:tcPr marL="68580" marR="68580" marT="0" marB="0">
                    <a:solidFill>
                      <a:schemeClr val="tx2"/>
                    </a:solidFill>
                  </a:tcPr>
                </a:tc>
                <a:tc>
                  <a:txBody>
                    <a:bodyPr/>
                    <a:lstStyle/>
                    <a:p>
                      <a:pPr algn="l">
                        <a:lnSpc>
                          <a:spcPct val="115000"/>
                        </a:lnSpc>
                        <a:spcAft>
                          <a:spcPts val="0"/>
                        </a:spcAft>
                      </a:pPr>
                      <a:r>
                        <a:rPr lang="en-GB" sz="900" b="1" dirty="0">
                          <a:solidFill>
                            <a:schemeClr val="bg1"/>
                          </a:solidFill>
                          <a:effectLst/>
                        </a:rPr>
                        <a:t>Observations</a:t>
                      </a:r>
                      <a:endParaRPr lang="en-GB" sz="1100" b="1" dirty="0">
                        <a:solidFill>
                          <a:schemeClr val="bg1"/>
                        </a:solidFill>
                        <a:effectLst/>
                        <a:latin typeface="Calibri"/>
                        <a:ea typeface="Calibri"/>
                        <a:cs typeface="Times New Roman"/>
                      </a:endParaRPr>
                    </a:p>
                  </a:txBody>
                  <a:tcPr marL="68580" marR="68580" marT="0" marB="0">
                    <a:solidFill>
                      <a:schemeClr val="tx2"/>
                    </a:solidFill>
                  </a:tcPr>
                </a:tc>
              </a:tr>
              <a:tr h="467340">
                <a:tc>
                  <a:txBody>
                    <a:bodyPr/>
                    <a:lstStyle/>
                    <a:p>
                      <a:pPr algn="l">
                        <a:lnSpc>
                          <a:spcPct val="115000"/>
                        </a:lnSpc>
                        <a:spcAft>
                          <a:spcPts val="0"/>
                        </a:spcAft>
                      </a:pPr>
                      <a:r>
                        <a:rPr lang="en-GB" sz="900" dirty="0">
                          <a:solidFill>
                            <a:schemeClr val="bg1"/>
                          </a:solidFill>
                          <a:effectLst/>
                        </a:rPr>
                        <a:t>START</a:t>
                      </a:r>
                      <a:endParaRPr lang="en-GB" sz="1100" dirty="0">
                        <a:solidFill>
                          <a:schemeClr val="bg1"/>
                        </a:solidFill>
                        <a:effectLst/>
                        <a:latin typeface="Calibri"/>
                        <a:ea typeface="Calibri"/>
                        <a:cs typeface="Times New Roman"/>
                      </a:endParaRPr>
                    </a:p>
                  </a:txBody>
                  <a:tcPr marL="68580" marR="68580" marT="0" marB="0">
                    <a:solidFill>
                      <a:schemeClr val="tx2"/>
                    </a:solidFill>
                  </a:tcPr>
                </a:tc>
                <a:tc>
                  <a:txBody>
                    <a:bodyPr/>
                    <a:lstStyle/>
                    <a:p>
                      <a:pPr algn="l">
                        <a:lnSpc>
                          <a:spcPct val="115000"/>
                        </a:lnSpc>
                        <a:spcAft>
                          <a:spcPts val="0"/>
                        </a:spcAft>
                      </a:pPr>
                      <a:r>
                        <a:rPr lang="en-GB" sz="900" dirty="0">
                          <a:solidFill>
                            <a:schemeClr val="bg1"/>
                          </a:solidFill>
                          <a:effectLst/>
                        </a:rPr>
                        <a:t>Coarse sediment and patchy algae bottom turf:</a:t>
                      </a:r>
                      <a:endParaRPr lang="en-GB" sz="1100" dirty="0">
                        <a:solidFill>
                          <a:schemeClr val="bg1"/>
                        </a:solidFill>
                        <a:effectLst/>
                      </a:endParaRPr>
                    </a:p>
                    <a:p>
                      <a:pPr algn="l">
                        <a:lnSpc>
                          <a:spcPct val="115000"/>
                        </a:lnSpc>
                        <a:spcAft>
                          <a:spcPts val="0"/>
                        </a:spcAft>
                      </a:pPr>
                      <a:r>
                        <a:rPr lang="en-GB" sz="900" i="1" dirty="0" err="1">
                          <a:solidFill>
                            <a:schemeClr val="bg1"/>
                          </a:solidFill>
                          <a:effectLst/>
                        </a:rPr>
                        <a:t>Callophyllis</a:t>
                      </a:r>
                      <a:r>
                        <a:rPr lang="en-GB" sz="900" i="1" dirty="0">
                          <a:solidFill>
                            <a:schemeClr val="bg1"/>
                          </a:solidFill>
                          <a:effectLst/>
                        </a:rPr>
                        <a:t> </a:t>
                      </a:r>
                      <a:r>
                        <a:rPr lang="en-GB" sz="900" i="1" dirty="0" err="1">
                          <a:solidFill>
                            <a:schemeClr val="bg1"/>
                          </a:solidFill>
                          <a:effectLst/>
                        </a:rPr>
                        <a:t>laciniata</a:t>
                      </a:r>
                      <a:r>
                        <a:rPr lang="en-GB" sz="900" i="1" dirty="0">
                          <a:solidFill>
                            <a:schemeClr val="bg1"/>
                          </a:solidFill>
                          <a:effectLst/>
                        </a:rPr>
                        <a:t> </a:t>
                      </a:r>
                      <a:r>
                        <a:rPr lang="en-GB" sz="900" dirty="0">
                          <a:solidFill>
                            <a:schemeClr val="bg1"/>
                          </a:solidFill>
                          <a:effectLst/>
                        </a:rPr>
                        <a:t>(Red Algae</a:t>
                      </a:r>
                      <a:r>
                        <a:rPr lang="en-GB" sz="900" dirty="0" smtClean="0">
                          <a:solidFill>
                            <a:schemeClr val="bg1"/>
                          </a:solidFill>
                          <a:effectLst/>
                        </a:rPr>
                        <a:t>), </a:t>
                      </a:r>
                      <a:r>
                        <a:rPr lang="en-GB" sz="900" i="1" dirty="0" err="1" smtClean="0">
                          <a:solidFill>
                            <a:schemeClr val="bg1"/>
                          </a:solidFill>
                          <a:effectLst/>
                        </a:rPr>
                        <a:t>Laminaria</a:t>
                      </a:r>
                      <a:r>
                        <a:rPr lang="en-GB" sz="900" i="1" dirty="0" smtClean="0">
                          <a:solidFill>
                            <a:schemeClr val="bg1"/>
                          </a:solidFill>
                          <a:effectLst/>
                        </a:rPr>
                        <a:t> </a:t>
                      </a:r>
                      <a:r>
                        <a:rPr lang="en-GB" sz="900" i="1" dirty="0" err="1">
                          <a:solidFill>
                            <a:schemeClr val="bg1"/>
                          </a:solidFill>
                          <a:effectLst/>
                        </a:rPr>
                        <a:t>hyperborea</a:t>
                      </a:r>
                      <a:r>
                        <a:rPr lang="en-GB" sz="900" i="1" dirty="0">
                          <a:solidFill>
                            <a:schemeClr val="bg1"/>
                          </a:solidFill>
                          <a:effectLst/>
                        </a:rPr>
                        <a:t> </a:t>
                      </a:r>
                      <a:r>
                        <a:rPr lang="en-GB" sz="900" dirty="0">
                          <a:solidFill>
                            <a:schemeClr val="bg1"/>
                          </a:solidFill>
                          <a:effectLst/>
                        </a:rPr>
                        <a:t>(Kelp</a:t>
                      </a:r>
                      <a:r>
                        <a:rPr lang="en-GB" sz="900" dirty="0" smtClean="0">
                          <a:solidFill>
                            <a:schemeClr val="bg1"/>
                          </a:solidFill>
                          <a:effectLst/>
                        </a:rPr>
                        <a:t>), </a:t>
                      </a:r>
                      <a:r>
                        <a:rPr lang="en-GB" sz="900" i="1" dirty="0" err="1" smtClean="0">
                          <a:solidFill>
                            <a:schemeClr val="bg1"/>
                          </a:solidFill>
                          <a:effectLst/>
                        </a:rPr>
                        <a:t>Ulva</a:t>
                      </a:r>
                      <a:r>
                        <a:rPr lang="en-GB" sz="900" i="1" dirty="0" smtClean="0">
                          <a:solidFill>
                            <a:schemeClr val="bg1"/>
                          </a:solidFill>
                          <a:effectLst/>
                        </a:rPr>
                        <a:t> </a:t>
                      </a:r>
                      <a:r>
                        <a:rPr lang="en-GB" sz="900" i="1" dirty="0" err="1">
                          <a:solidFill>
                            <a:schemeClr val="bg1"/>
                          </a:solidFill>
                          <a:effectLst/>
                        </a:rPr>
                        <a:t>lactuca</a:t>
                      </a:r>
                      <a:r>
                        <a:rPr lang="en-GB" sz="900" i="1" dirty="0">
                          <a:solidFill>
                            <a:schemeClr val="bg1"/>
                          </a:solidFill>
                          <a:effectLst/>
                        </a:rPr>
                        <a:t> </a:t>
                      </a:r>
                      <a:r>
                        <a:rPr lang="en-GB" sz="900" dirty="0">
                          <a:solidFill>
                            <a:schemeClr val="bg1"/>
                          </a:solidFill>
                          <a:effectLst/>
                        </a:rPr>
                        <a:t>(Green Algae)</a:t>
                      </a:r>
                      <a:endParaRPr lang="en-GB" sz="1100" dirty="0">
                        <a:solidFill>
                          <a:schemeClr val="bg1"/>
                        </a:solidFill>
                        <a:effectLst/>
                        <a:latin typeface="Calibri"/>
                        <a:ea typeface="Calibri"/>
                        <a:cs typeface="Times New Roman"/>
                      </a:endParaRPr>
                    </a:p>
                  </a:txBody>
                  <a:tcPr marL="68580" marR="68580" marT="0" marB="0">
                    <a:solidFill>
                      <a:schemeClr val="tx2"/>
                    </a:solidFill>
                  </a:tcPr>
                </a:tc>
              </a:tr>
              <a:tr h="135310">
                <a:tc>
                  <a:txBody>
                    <a:bodyPr/>
                    <a:lstStyle/>
                    <a:p>
                      <a:pPr algn="l">
                        <a:lnSpc>
                          <a:spcPct val="115000"/>
                        </a:lnSpc>
                        <a:spcAft>
                          <a:spcPts val="0"/>
                        </a:spcAft>
                      </a:pPr>
                      <a:r>
                        <a:rPr lang="en-GB" sz="900">
                          <a:solidFill>
                            <a:schemeClr val="bg1"/>
                          </a:solidFill>
                          <a:effectLst/>
                        </a:rPr>
                        <a:t>00:07:</a:t>
                      </a:r>
                      <a:endParaRPr lang="en-GB" sz="1100">
                        <a:solidFill>
                          <a:schemeClr val="bg1"/>
                        </a:solidFill>
                        <a:effectLst/>
                        <a:latin typeface="Calibri"/>
                        <a:ea typeface="Calibri"/>
                        <a:cs typeface="Times New Roman"/>
                      </a:endParaRPr>
                    </a:p>
                  </a:txBody>
                  <a:tcPr marL="68580" marR="68580" marT="0" marB="0">
                    <a:solidFill>
                      <a:schemeClr val="tx2"/>
                    </a:solidFill>
                  </a:tcPr>
                </a:tc>
                <a:tc>
                  <a:txBody>
                    <a:bodyPr/>
                    <a:lstStyle/>
                    <a:p>
                      <a:pPr algn="l">
                        <a:lnSpc>
                          <a:spcPct val="115000"/>
                        </a:lnSpc>
                        <a:spcAft>
                          <a:spcPts val="0"/>
                        </a:spcAft>
                      </a:pPr>
                      <a:r>
                        <a:rPr lang="en-GB" sz="900" i="1" dirty="0" err="1">
                          <a:solidFill>
                            <a:schemeClr val="bg1"/>
                          </a:solidFill>
                          <a:effectLst/>
                        </a:rPr>
                        <a:t>Carcinus</a:t>
                      </a:r>
                      <a:r>
                        <a:rPr lang="en-GB" sz="900" i="1" dirty="0">
                          <a:solidFill>
                            <a:schemeClr val="bg1"/>
                          </a:solidFill>
                          <a:effectLst/>
                        </a:rPr>
                        <a:t> </a:t>
                      </a:r>
                      <a:r>
                        <a:rPr lang="en-GB" sz="900" i="1" dirty="0" err="1">
                          <a:solidFill>
                            <a:schemeClr val="bg1"/>
                          </a:solidFill>
                          <a:effectLst/>
                        </a:rPr>
                        <a:t>maenas</a:t>
                      </a:r>
                      <a:r>
                        <a:rPr lang="en-GB" sz="900" i="1" dirty="0">
                          <a:solidFill>
                            <a:schemeClr val="bg1"/>
                          </a:solidFill>
                          <a:effectLst/>
                        </a:rPr>
                        <a:t> </a:t>
                      </a:r>
                      <a:r>
                        <a:rPr lang="en-GB" sz="900" dirty="0">
                          <a:solidFill>
                            <a:schemeClr val="bg1"/>
                          </a:solidFill>
                          <a:effectLst/>
                        </a:rPr>
                        <a:t>Green Shore Crab</a:t>
                      </a:r>
                      <a:endParaRPr lang="en-GB" sz="1100" dirty="0">
                        <a:solidFill>
                          <a:schemeClr val="bg1"/>
                        </a:solidFill>
                        <a:effectLst/>
                        <a:latin typeface="Calibri"/>
                        <a:ea typeface="Calibri"/>
                        <a:cs typeface="Times New Roman"/>
                      </a:endParaRPr>
                    </a:p>
                  </a:txBody>
                  <a:tcPr marL="68580" marR="68580" marT="0" marB="0">
                    <a:solidFill>
                      <a:schemeClr val="tx2"/>
                    </a:solidFill>
                  </a:tcPr>
                </a:tc>
              </a:tr>
              <a:tr h="135310">
                <a:tc>
                  <a:txBody>
                    <a:bodyPr/>
                    <a:lstStyle/>
                    <a:p>
                      <a:pPr algn="l">
                        <a:lnSpc>
                          <a:spcPct val="115000"/>
                        </a:lnSpc>
                        <a:spcAft>
                          <a:spcPts val="0"/>
                        </a:spcAft>
                      </a:pPr>
                      <a:r>
                        <a:rPr lang="en-GB" sz="900" dirty="0">
                          <a:solidFill>
                            <a:schemeClr val="bg1"/>
                          </a:solidFill>
                          <a:effectLst/>
                        </a:rPr>
                        <a:t>00:34:</a:t>
                      </a:r>
                      <a:endParaRPr lang="en-GB" sz="1100" dirty="0">
                        <a:solidFill>
                          <a:schemeClr val="bg1"/>
                        </a:solidFill>
                        <a:effectLst/>
                        <a:latin typeface="Calibri"/>
                        <a:ea typeface="Calibri"/>
                        <a:cs typeface="Times New Roman"/>
                      </a:endParaRPr>
                    </a:p>
                  </a:txBody>
                  <a:tcPr marL="68580" marR="68580" marT="0" marB="0">
                    <a:solidFill>
                      <a:schemeClr val="tx2"/>
                    </a:solidFill>
                  </a:tcPr>
                </a:tc>
                <a:tc>
                  <a:txBody>
                    <a:bodyPr/>
                    <a:lstStyle/>
                    <a:p>
                      <a:pPr algn="l">
                        <a:lnSpc>
                          <a:spcPct val="115000"/>
                        </a:lnSpc>
                        <a:spcAft>
                          <a:spcPts val="0"/>
                        </a:spcAft>
                      </a:pPr>
                      <a:r>
                        <a:rPr lang="en-GB" sz="900" i="1" dirty="0" err="1">
                          <a:solidFill>
                            <a:schemeClr val="bg1"/>
                          </a:solidFill>
                          <a:effectLst/>
                        </a:rPr>
                        <a:t>Chlamys</a:t>
                      </a:r>
                      <a:r>
                        <a:rPr lang="en-GB" sz="900" i="1" dirty="0">
                          <a:solidFill>
                            <a:schemeClr val="bg1"/>
                          </a:solidFill>
                          <a:effectLst/>
                        </a:rPr>
                        <a:t> </a:t>
                      </a:r>
                      <a:r>
                        <a:rPr lang="en-GB" sz="900" i="1" dirty="0" err="1">
                          <a:solidFill>
                            <a:schemeClr val="bg1"/>
                          </a:solidFill>
                          <a:effectLst/>
                        </a:rPr>
                        <a:t>varia</a:t>
                      </a:r>
                      <a:r>
                        <a:rPr lang="en-GB" sz="900" i="1" dirty="0">
                          <a:solidFill>
                            <a:schemeClr val="bg1"/>
                          </a:solidFill>
                          <a:effectLst/>
                        </a:rPr>
                        <a:t> </a:t>
                      </a:r>
                      <a:r>
                        <a:rPr lang="en-GB" sz="900" dirty="0">
                          <a:solidFill>
                            <a:schemeClr val="bg1"/>
                          </a:solidFill>
                          <a:effectLst/>
                        </a:rPr>
                        <a:t>Variegated Scallop</a:t>
                      </a:r>
                      <a:endParaRPr lang="en-GB" sz="1100" dirty="0">
                        <a:solidFill>
                          <a:schemeClr val="bg1"/>
                        </a:solidFill>
                        <a:effectLst/>
                        <a:latin typeface="Calibri"/>
                        <a:ea typeface="Calibri"/>
                        <a:cs typeface="Times New Roman"/>
                      </a:endParaRPr>
                    </a:p>
                  </a:txBody>
                  <a:tcPr marL="68580" marR="68580" marT="0" marB="0">
                    <a:solidFill>
                      <a:schemeClr val="tx2"/>
                    </a:solidFill>
                  </a:tcPr>
                </a:tc>
              </a:tr>
              <a:tr h="135310">
                <a:tc>
                  <a:txBody>
                    <a:bodyPr/>
                    <a:lstStyle/>
                    <a:p>
                      <a:pPr algn="l">
                        <a:lnSpc>
                          <a:spcPct val="115000"/>
                        </a:lnSpc>
                        <a:spcAft>
                          <a:spcPts val="0"/>
                        </a:spcAft>
                      </a:pPr>
                      <a:r>
                        <a:rPr lang="en-GB" sz="900" dirty="0">
                          <a:solidFill>
                            <a:schemeClr val="bg1"/>
                          </a:solidFill>
                          <a:effectLst/>
                        </a:rPr>
                        <a:t>02:14:</a:t>
                      </a:r>
                      <a:endParaRPr lang="en-GB" sz="1100" dirty="0">
                        <a:solidFill>
                          <a:schemeClr val="bg1"/>
                        </a:solidFill>
                        <a:effectLst/>
                        <a:latin typeface="Calibri"/>
                        <a:ea typeface="Calibri"/>
                        <a:cs typeface="Times New Roman"/>
                      </a:endParaRPr>
                    </a:p>
                  </a:txBody>
                  <a:tcPr marL="68580" marR="68580" marT="0" marB="0">
                    <a:solidFill>
                      <a:schemeClr val="tx2"/>
                    </a:solidFill>
                  </a:tcPr>
                </a:tc>
                <a:tc>
                  <a:txBody>
                    <a:bodyPr/>
                    <a:lstStyle/>
                    <a:p>
                      <a:pPr algn="l">
                        <a:lnSpc>
                          <a:spcPct val="115000"/>
                        </a:lnSpc>
                        <a:spcAft>
                          <a:spcPts val="0"/>
                        </a:spcAft>
                      </a:pPr>
                      <a:r>
                        <a:rPr lang="en-GB" sz="900" i="1" dirty="0" err="1">
                          <a:solidFill>
                            <a:schemeClr val="bg1"/>
                          </a:solidFill>
                          <a:effectLst/>
                        </a:rPr>
                        <a:t>Suberites</a:t>
                      </a:r>
                      <a:r>
                        <a:rPr lang="en-GB" sz="900" i="1" dirty="0">
                          <a:solidFill>
                            <a:schemeClr val="bg1"/>
                          </a:solidFill>
                          <a:effectLst/>
                        </a:rPr>
                        <a:t> </a:t>
                      </a:r>
                      <a:r>
                        <a:rPr lang="en-GB" sz="900" i="1" dirty="0" err="1">
                          <a:solidFill>
                            <a:schemeClr val="bg1"/>
                          </a:solidFill>
                          <a:effectLst/>
                        </a:rPr>
                        <a:t>domuncula</a:t>
                      </a:r>
                      <a:r>
                        <a:rPr lang="en-GB" sz="900" i="1" dirty="0">
                          <a:solidFill>
                            <a:schemeClr val="bg1"/>
                          </a:solidFill>
                          <a:effectLst/>
                        </a:rPr>
                        <a:t> </a:t>
                      </a:r>
                      <a:r>
                        <a:rPr lang="en-GB" sz="900" dirty="0">
                          <a:solidFill>
                            <a:schemeClr val="bg1"/>
                          </a:solidFill>
                          <a:effectLst/>
                        </a:rPr>
                        <a:t>Sea </a:t>
                      </a:r>
                      <a:r>
                        <a:rPr lang="en-GB" sz="900" dirty="0" smtClean="0">
                          <a:solidFill>
                            <a:schemeClr val="bg1"/>
                          </a:solidFill>
                          <a:effectLst/>
                        </a:rPr>
                        <a:t>Orange</a:t>
                      </a:r>
                    </a:p>
                    <a:p>
                      <a:pPr algn="l">
                        <a:lnSpc>
                          <a:spcPct val="115000"/>
                        </a:lnSpc>
                        <a:spcAft>
                          <a:spcPts val="0"/>
                        </a:spcAft>
                      </a:pPr>
                      <a:endParaRPr lang="en-GB" sz="1100" dirty="0">
                        <a:solidFill>
                          <a:schemeClr val="bg1"/>
                        </a:solidFill>
                        <a:effectLst/>
                        <a:latin typeface="Calibri"/>
                        <a:ea typeface="Calibri"/>
                        <a:cs typeface="Times New Roman"/>
                      </a:endParaRPr>
                    </a:p>
                  </a:txBody>
                  <a:tcPr marL="68580" marR="68580" marT="0" marB="0">
                    <a:solidFill>
                      <a:schemeClr val="tx2"/>
                    </a:solidFill>
                  </a:tcPr>
                </a:tc>
              </a:tr>
              <a:tr h="135310">
                <a:tc>
                  <a:txBody>
                    <a:bodyPr/>
                    <a:lstStyle/>
                    <a:p>
                      <a:pPr algn="l">
                        <a:lnSpc>
                          <a:spcPct val="115000"/>
                        </a:lnSpc>
                        <a:spcAft>
                          <a:spcPts val="0"/>
                        </a:spcAft>
                      </a:pPr>
                      <a:r>
                        <a:rPr lang="en-GB" sz="900" dirty="0">
                          <a:solidFill>
                            <a:schemeClr val="bg1"/>
                          </a:solidFill>
                          <a:effectLst/>
                        </a:rPr>
                        <a:t>04:03:</a:t>
                      </a:r>
                      <a:endParaRPr lang="en-GB" sz="1100" dirty="0">
                        <a:solidFill>
                          <a:schemeClr val="bg1"/>
                        </a:solidFill>
                        <a:effectLst/>
                        <a:latin typeface="Calibri"/>
                        <a:ea typeface="Calibri"/>
                        <a:cs typeface="Times New Roman"/>
                      </a:endParaRPr>
                    </a:p>
                  </a:txBody>
                  <a:tcPr marL="68580" marR="68580" marT="0" marB="0">
                    <a:solidFill>
                      <a:schemeClr val="tx2"/>
                    </a:solidFill>
                  </a:tcPr>
                </a:tc>
                <a:tc>
                  <a:txBody>
                    <a:bodyPr/>
                    <a:lstStyle/>
                    <a:p>
                      <a:pPr algn="l">
                        <a:lnSpc>
                          <a:spcPct val="115000"/>
                        </a:lnSpc>
                        <a:spcAft>
                          <a:spcPts val="0"/>
                        </a:spcAft>
                      </a:pPr>
                      <a:r>
                        <a:rPr lang="en-GB" sz="900" i="1" dirty="0" err="1" smtClean="0">
                          <a:solidFill>
                            <a:schemeClr val="bg1"/>
                          </a:solidFill>
                          <a:effectLst/>
                        </a:rPr>
                        <a:t>Necora</a:t>
                      </a:r>
                      <a:r>
                        <a:rPr lang="en-GB" sz="900" i="1" dirty="0" smtClean="0">
                          <a:solidFill>
                            <a:schemeClr val="bg1"/>
                          </a:solidFill>
                          <a:effectLst/>
                        </a:rPr>
                        <a:t> </a:t>
                      </a:r>
                      <a:r>
                        <a:rPr lang="en-GB" sz="900" i="1" dirty="0" err="1">
                          <a:solidFill>
                            <a:schemeClr val="bg1"/>
                          </a:solidFill>
                          <a:effectLst/>
                        </a:rPr>
                        <a:t>puber</a:t>
                      </a:r>
                      <a:r>
                        <a:rPr lang="en-GB" sz="900" i="1" dirty="0">
                          <a:solidFill>
                            <a:schemeClr val="bg1"/>
                          </a:solidFill>
                          <a:effectLst/>
                        </a:rPr>
                        <a:t> </a:t>
                      </a:r>
                      <a:r>
                        <a:rPr lang="en-GB" sz="900" dirty="0">
                          <a:solidFill>
                            <a:schemeClr val="bg1"/>
                          </a:solidFill>
                          <a:effectLst/>
                        </a:rPr>
                        <a:t>Velvet Swimming Crab</a:t>
                      </a:r>
                      <a:endParaRPr lang="en-GB" sz="1100" dirty="0">
                        <a:solidFill>
                          <a:schemeClr val="bg1"/>
                        </a:solidFill>
                        <a:effectLst/>
                        <a:latin typeface="Calibri"/>
                        <a:ea typeface="Calibri"/>
                        <a:cs typeface="Times New Roman"/>
                      </a:endParaRPr>
                    </a:p>
                  </a:txBody>
                  <a:tcPr marL="68580" marR="68580" marT="0" marB="0">
                    <a:solidFill>
                      <a:schemeClr val="tx2"/>
                    </a:solidFill>
                  </a:tcPr>
                </a:tc>
              </a:tr>
              <a:tr h="135310">
                <a:tc>
                  <a:txBody>
                    <a:bodyPr/>
                    <a:lstStyle/>
                    <a:p>
                      <a:pPr algn="l">
                        <a:lnSpc>
                          <a:spcPct val="115000"/>
                        </a:lnSpc>
                        <a:spcAft>
                          <a:spcPts val="0"/>
                        </a:spcAft>
                      </a:pPr>
                      <a:r>
                        <a:rPr lang="en-GB" sz="900" dirty="0">
                          <a:solidFill>
                            <a:schemeClr val="bg1"/>
                          </a:solidFill>
                          <a:effectLst/>
                        </a:rPr>
                        <a:t>05:59:</a:t>
                      </a:r>
                      <a:endParaRPr lang="en-GB" sz="1100" dirty="0">
                        <a:solidFill>
                          <a:schemeClr val="bg1"/>
                        </a:solidFill>
                        <a:effectLst/>
                        <a:latin typeface="Calibri"/>
                        <a:ea typeface="Calibri"/>
                        <a:cs typeface="Times New Roman"/>
                      </a:endParaRPr>
                    </a:p>
                  </a:txBody>
                  <a:tcPr marL="68580" marR="68580" marT="0" marB="0">
                    <a:solidFill>
                      <a:schemeClr val="tx2"/>
                    </a:solidFill>
                  </a:tcPr>
                </a:tc>
                <a:tc>
                  <a:txBody>
                    <a:bodyPr/>
                    <a:lstStyle/>
                    <a:p>
                      <a:pPr algn="l">
                        <a:lnSpc>
                          <a:spcPct val="115000"/>
                        </a:lnSpc>
                        <a:spcAft>
                          <a:spcPts val="0"/>
                        </a:spcAft>
                      </a:pPr>
                      <a:r>
                        <a:rPr lang="en-GB" sz="900" dirty="0">
                          <a:solidFill>
                            <a:schemeClr val="bg1"/>
                          </a:solidFill>
                          <a:effectLst/>
                        </a:rPr>
                        <a:t>Small shoal </a:t>
                      </a:r>
                      <a:r>
                        <a:rPr lang="en-GB" sz="900" i="1" dirty="0" err="1">
                          <a:solidFill>
                            <a:schemeClr val="bg1"/>
                          </a:solidFill>
                          <a:effectLst/>
                        </a:rPr>
                        <a:t>Gobiusculus</a:t>
                      </a:r>
                      <a:r>
                        <a:rPr lang="en-GB" sz="900" i="1" dirty="0">
                          <a:solidFill>
                            <a:schemeClr val="bg1"/>
                          </a:solidFill>
                          <a:effectLst/>
                        </a:rPr>
                        <a:t> </a:t>
                      </a:r>
                      <a:r>
                        <a:rPr lang="en-GB" sz="900" i="1" dirty="0" err="1">
                          <a:solidFill>
                            <a:schemeClr val="bg1"/>
                          </a:solidFill>
                          <a:effectLst/>
                        </a:rPr>
                        <a:t>flavescens</a:t>
                      </a:r>
                      <a:r>
                        <a:rPr lang="en-GB" sz="900" dirty="0">
                          <a:solidFill>
                            <a:schemeClr val="bg1"/>
                          </a:solidFill>
                          <a:effectLst/>
                        </a:rPr>
                        <a:t> Two Spotted Goby</a:t>
                      </a:r>
                      <a:endParaRPr lang="en-GB" sz="1100" dirty="0">
                        <a:solidFill>
                          <a:schemeClr val="bg1"/>
                        </a:solidFill>
                        <a:effectLst/>
                        <a:latin typeface="Calibri"/>
                        <a:ea typeface="Calibri"/>
                        <a:cs typeface="Times New Roman"/>
                      </a:endParaRPr>
                    </a:p>
                  </a:txBody>
                  <a:tcPr marL="68580" marR="68580" marT="0" marB="0">
                    <a:solidFill>
                      <a:schemeClr val="tx2"/>
                    </a:solidFill>
                  </a:tcPr>
                </a:tc>
              </a:tr>
              <a:tr h="135310">
                <a:tc>
                  <a:txBody>
                    <a:bodyPr/>
                    <a:lstStyle/>
                    <a:p>
                      <a:pPr algn="l">
                        <a:lnSpc>
                          <a:spcPct val="115000"/>
                        </a:lnSpc>
                        <a:spcAft>
                          <a:spcPts val="0"/>
                        </a:spcAft>
                      </a:pPr>
                      <a:r>
                        <a:rPr lang="en-GB" sz="900">
                          <a:solidFill>
                            <a:schemeClr val="bg1"/>
                          </a:solidFill>
                          <a:effectLst/>
                        </a:rPr>
                        <a:t>09:14</a:t>
                      </a:r>
                      <a:endParaRPr lang="en-GB" sz="1100">
                        <a:solidFill>
                          <a:schemeClr val="bg1"/>
                        </a:solidFill>
                        <a:effectLst/>
                        <a:latin typeface="Calibri"/>
                        <a:ea typeface="Calibri"/>
                        <a:cs typeface="Times New Roman"/>
                      </a:endParaRPr>
                    </a:p>
                  </a:txBody>
                  <a:tcPr marL="68580" marR="68580" marT="0" marB="0">
                    <a:solidFill>
                      <a:schemeClr val="tx2"/>
                    </a:solidFill>
                  </a:tcPr>
                </a:tc>
                <a:tc>
                  <a:txBody>
                    <a:bodyPr/>
                    <a:lstStyle/>
                    <a:p>
                      <a:pPr algn="l">
                        <a:lnSpc>
                          <a:spcPct val="115000"/>
                        </a:lnSpc>
                        <a:spcAft>
                          <a:spcPts val="0"/>
                        </a:spcAft>
                      </a:pPr>
                      <a:r>
                        <a:rPr lang="en-GB" sz="900" i="1" dirty="0" err="1">
                          <a:solidFill>
                            <a:schemeClr val="bg1"/>
                          </a:solidFill>
                          <a:effectLst/>
                        </a:rPr>
                        <a:t>Phymatolithon</a:t>
                      </a:r>
                      <a:r>
                        <a:rPr lang="en-GB" sz="900" i="1" dirty="0">
                          <a:solidFill>
                            <a:schemeClr val="bg1"/>
                          </a:solidFill>
                          <a:effectLst/>
                        </a:rPr>
                        <a:t> </a:t>
                      </a:r>
                      <a:r>
                        <a:rPr lang="en-GB" sz="900" i="1" dirty="0" err="1" smtClean="0">
                          <a:solidFill>
                            <a:schemeClr val="bg1"/>
                          </a:solidFill>
                          <a:effectLst/>
                        </a:rPr>
                        <a:t>calcareum</a:t>
                      </a:r>
                      <a:r>
                        <a:rPr lang="en-GB" sz="900" dirty="0" smtClean="0">
                          <a:solidFill>
                            <a:schemeClr val="bg1"/>
                          </a:solidFill>
                          <a:effectLst/>
                        </a:rPr>
                        <a:t> </a:t>
                      </a:r>
                      <a:r>
                        <a:rPr lang="en-GB" sz="900" dirty="0">
                          <a:solidFill>
                            <a:schemeClr val="bg1"/>
                          </a:solidFill>
                          <a:effectLst/>
                        </a:rPr>
                        <a:t>Maerl</a:t>
                      </a:r>
                      <a:endParaRPr lang="en-GB" sz="1100" dirty="0">
                        <a:solidFill>
                          <a:schemeClr val="bg1"/>
                        </a:solidFill>
                        <a:effectLst/>
                        <a:latin typeface="Calibri"/>
                        <a:ea typeface="Calibri"/>
                        <a:cs typeface="Times New Roman"/>
                      </a:endParaRPr>
                    </a:p>
                  </a:txBody>
                  <a:tcPr marL="68580" marR="68580" marT="0" marB="0">
                    <a:solidFill>
                      <a:schemeClr val="tx2"/>
                    </a:solidFill>
                  </a:tcPr>
                </a:tc>
              </a:tr>
              <a:tr h="135310">
                <a:tc>
                  <a:txBody>
                    <a:bodyPr/>
                    <a:lstStyle/>
                    <a:p>
                      <a:pPr algn="l">
                        <a:lnSpc>
                          <a:spcPct val="115000"/>
                        </a:lnSpc>
                        <a:spcAft>
                          <a:spcPts val="0"/>
                        </a:spcAft>
                      </a:pPr>
                      <a:r>
                        <a:rPr lang="en-GB" sz="900" dirty="0">
                          <a:solidFill>
                            <a:schemeClr val="bg1"/>
                          </a:solidFill>
                          <a:effectLst/>
                        </a:rPr>
                        <a:t>13:35:</a:t>
                      </a:r>
                      <a:endParaRPr lang="en-GB" sz="1100" dirty="0">
                        <a:solidFill>
                          <a:schemeClr val="bg1"/>
                        </a:solidFill>
                        <a:effectLst/>
                        <a:latin typeface="Calibri"/>
                        <a:ea typeface="Calibri"/>
                        <a:cs typeface="Times New Roman"/>
                      </a:endParaRPr>
                    </a:p>
                  </a:txBody>
                  <a:tcPr marL="68580" marR="68580" marT="0" marB="0">
                    <a:solidFill>
                      <a:schemeClr val="tx2"/>
                    </a:solidFill>
                  </a:tcPr>
                </a:tc>
                <a:tc>
                  <a:txBody>
                    <a:bodyPr/>
                    <a:lstStyle/>
                    <a:p>
                      <a:pPr algn="l">
                        <a:lnSpc>
                          <a:spcPct val="115000"/>
                        </a:lnSpc>
                        <a:spcAft>
                          <a:spcPts val="0"/>
                        </a:spcAft>
                      </a:pPr>
                      <a:r>
                        <a:rPr lang="en-GB" sz="900" i="1" dirty="0">
                          <a:solidFill>
                            <a:schemeClr val="bg1"/>
                          </a:solidFill>
                          <a:effectLst/>
                        </a:rPr>
                        <a:t>Raja </a:t>
                      </a:r>
                      <a:r>
                        <a:rPr lang="en-GB" sz="900" i="1" dirty="0" err="1">
                          <a:solidFill>
                            <a:schemeClr val="bg1"/>
                          </a:solidFill>
                          <a:effectLst/>
                        </a:rPr>
                        <a:t>clavata</a:t>
                      </a:r>
                      <a:r>
                        <a:rPr lang="en-GB" sz="900" i="1" dirty="0">
                          <a:solidFill>
                            <a:schemeClr val="bg1"/>
                          </a:solidFill>
                          <a:effectLst/>
                        </a:rPr>
                        <a:t> </a:t>
                      </a:r>
                      <a:r>
                        <a:rPr lang="en-GB" sz="900" dirty="0">
                          <a:solidFill>
                            <a:schemeClr val="bg1"/>
                          </a:solidFill>
                          <a:effectLst/>
                        </a:rPr>
                        <a:t>Thornback Ray (x2)</a:t>
                      </a:r>
                      <a:endParaRPr lang="en-GB" sz="1100" dirty="0">
                        <a:solidFill>
                          <a:schemeClr val="bg1"/>
                        </a:solidFill>
                        <a:effectLst/>
                        <a:latin typeface="Calibri"/>
                        <a:ea typeface="Calibri"/>
                        <a:cs typeface="Times New Roman"/>
                      </a:endParaRPr>
                    </a:p>
                  </a:txBody>
                  <a:tcPr marL="68580" marR="68580" marT="0" marB="0">
                    <a:solidFill>
                      <a:schemeClr val="tx2"/>
                    </a:solidFill>
                  </a:tcPr>
                </a:tc>
              </a:tr>
              <a:tr h="135310">
                <a:tc>
                  <a:txBody>
                    <a:bodyPr/>
                    <a:lstStyle/>
                    <a:p>
                      <a:pPr algn="l">
                        <a:lnSpc>
                          <a:spcPct val="115000"/>
                        </a:lnSpc>
                        <a:spcAft>
                          <a:spcPts val="0"/>
                        </a:spcAft>
                      </a:pPr>
                      <a:r>
                        <a:rPr lang="en-GB" sz="900" dirty="0">
                          <a:solidFill>
                            <a:schemeClr val="bg1"/>
                          </a:solidFill>
                          <a:effectLst/>
                        </a:rPr>
                        <a:t>14:24:</a:t>
                      </a:r>
                      <a:endParaRPr lang="en-GB" sz="1100" dirty="0">
                        <a:solidFill>
                          <a:schemeClr val="bg1"/>
                        </a:solidFill>
                        <a:effectLst/>
                        <a:latin typeface="Calibri"/>
                        <a:ea typeface="Calibri"/>
                        <a:cs typeface="Times New Roman"/>
                      </a:endParaRPr>
                    </a:p>
                  </a:txBody>
                  <a:tcPr marL="68580" marR="68580" marT="0" marB="0">
                    <a:solidFill>
                      <a:schemeClr val="tx2"/>
                    </a:solidFill>
                  </a:tcPr>
                </a:tc>
                <a:tc>
                  <a:txBody>
                    <a:bodyPr/>
                    <a:lstStyle/>
                    <a:p>
                      <a:pPr algn="l">
                        <a:lnSpc>
                          <a:spcPct val="115000"/>
                        </a:lnSpc>
                        <a:spcAft>
                          <a:spcPts val="0"/>
                        </a:spcAft>
                      </a:pPr>
                      <a:r>
                        <a:rPr lang="en-GB" sz="900" dirty="0">
                          <a:solidFill>
                            <a:schemeClr val="bg1"/>
                          </a:solidFill>
                          <a:effectLst/>
                        </a:rPr>
                        <a:t>Dense algal bottom turf</a:t>
                      </a:r>
                      <a:endParaRPr lang="en-GB" sz="1100" dirty="0">
                        <a:solidFill>
                          <a:schemeClr val="bg1"/>
                        </a:solidFill>
                        <a:effectLst/>
                      </a:endParaRPr>
                    </a:p>
                    <a:p>
                      <a:pPr algn="l">
                        <a:lnSpc>
                          <a:spcPct val="115000"/>
                        </a:lnSpc>
                        <a:spcAft>
                          <a:spcPts val="0"/>
                        </a:spcAft>
                      </a:pPr>
                      <a:r>
                        <a:rPr lang="en-GB" sz="900" i="1" dirty="0" err="1">
                          <a:solidFill>
                            <a:schemeClr val="bg1"/>
                          </a:solidFill>
                          <a:effectLst/>
                        </a:rPr>
                        <a:t>Anemonia</a:t>
                      </a:r>
                      <a:r>
                        <a:rPr lang="en-GB" sz="900" i="1" dirty="0">
                          <a:solidFill>
                            <a:schemeClr val="bg1"/>
                          </a:solidFill>
                          <a:effectLst/>
                        </a:rPr>
                        <a:t> </a:t>
                      </a:r>
                      <a:r>
                        <a:rPr lang="en-GB" sz="900" i="1" dirty="0" err="1">
                          <a:solidFill>
                            <a:schemeClr val="bg1"/>
                          </a:solidFill>
                          <a:effectLst/>
                        </a:rPr>
                        <a:t>viridis</a:t>
                      </a:r>
                      <a:r>
                        <a:rPr lang="en-GB" sz="900" i="1" dirty="0">
                          <a:solidFill>
                            <a:schemeClr val="bg1"/>
                          </a:solidFill>
                          <a:effectLst/>
                        </a:rPr>
                        <a:t> </a:t>
                      </a:r>
                      <a:r>
                        <a:rPr lang="en-GB" sz="900" dirty="0" err="1">
                          <a:solidFill>
                            <a:schemeClr val="bg1"/>
                          </a:solidFill>
                          <a:effectLst/>
                        </a:rPr>
                        <a:t>Snakelocks</a:t>
                      </a:r>
                      <a:r>
                        <a:rPr lang="en-GB" sz="900" dirty="0">
                          <a:solidFill>
                            <a:schemeClr val="bg1"/>
                          </a:solidFill>
                          <a:effectLst/>
                        </a:rPr>
                        <a:t> Anemone</a:t>
                      </a:r>
                      <a:endParaRPr lang="en-GB" sz="1100" dirty="0">
                        <a:solidFill>
                          <a:schemeClr val="bg1"/>
                        </a:solidFill>
                        <a:effectLst/>
                        <a:latin typeface="Calibri"/>
                        <a:ea typeface="Calibri"/>
                        <a:cs typeface="Times New Roman"/>
                      </a:endParaRPr>
                    </a:p>
                  </a:txBody>
                  <a:tcPr marL="68580" marR="68580" marT="0" marB="0">
                    <a:solidFill>
                      <a:schemeClr val="tx2"/>
                    </a:solidFill>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2413294065"/>
              </p:ext>
            </p:extLst>
          </p:nvPr>
        </p:nvGraphicFramePr>
        <p:xfrm>
          <a:off x="5832748" y="16574527"/>
          <a:ext cx="2948940" cy="1104138"/>
        </p:xfrm>
        <a:graphic>
          <a:graphicData uri="http://schemas.openxmlformats.org/drawingml/2006/table">
            <a:tbl>
              <a:tblPr firstRow="1" firstCol="1" bandRow="1">
                <a:tableStyleId>{5C22544A-7EE6-4342-B048-85BDC9FD1C3A}</a:tableStyleId>
              </a:tblPr>
              <a:tblGrid>
                <a:gridCol w="699135"/>
                <a:gridCol w="809625"/>
                <a:gridCol w="636270"/>
                <a:gridCol w="803910"/>
              </a:tblGrid>
              <a:tr h="0">
                <a:tc gridSpan="4">
                  <a:txBody>
                    <a:bodyPr/>
                    <a:lstStyle/>
                    <a:p>
                      <a:pPr algn="l">
                        <a:lnSpc>
                          <a:spcPct val="115000"/>
                        </a:lnSpc>
                        <a:spcAft>
                          <a:spcPts val="0"/>
                        </a:spcAft>
                      </a:pPr>
                      <a:r>
                        <a:rPr lang="en-GB" sz="900" b="1" dirty="0">
                          <a:solidFill>
                            <a:schemeClr val="bg1"/>
                          </a:solidFill>
                          <a:effectLst/>
                        </a:rPr>
                        <a:t>Video </a:t>
                      </a:r>
                      <a:r>
                        <a:rPr lang="en-GB" sz="900" b="1" dirty="0" smtClean="0">
                          <a:solidFill>
                            <a:schemeClr val="bg1"/>
                          </a:solidFill>
                          <a:effectLst/>
                        </a:rPr>
                        <a:t>2 </a:t>
                      </a:r>
                      <a:endParaRPr lang="en-GB" sz="1100" b="1"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0">
                <a:tc gridSpan="2">
                  <a:txBody>
                    <a:bodyPr/>
                    <a:lstStyle/>
                    <a:p>
                      <a:pPr algn="l">
                        <a:lnSpc>
                          <a:spcPct val="115000"/>
                        </a:lnSpc>
                        <a:spcAft>
                          <a:spcPts val="0"/>
                        </a:spcAft>
                      </a:pPr>
                      <a:r>
                        <a:rPr lang="en-GB" sz="900" b="1" dirty="0">
                          <a:solidFill>
                            <a:schemeClr val="bg1"/>
                          </a:solidFill>
                          <a:effectLst/>
                        </a:rPr>
                        <a:t>START</a:t>
                      </a:r>
                      <a:endParaRPr lang="en-GB" sz="1100" b="1"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gridSpan="2">
                  <a:txBody>
                    <a:bodyPr/>
                    <a:lstStyle/>
                    <a:p>
                      <a:pPr algn="l">
                        <a:lnSpc>
                          <a:spcPct val="115000"/>
                        </a:lnSpc>
                        <a:spcAft>
                          <a:spcPts val="0"/>
                        </a:spcAft>
                      </a:pPr>
                      <a:r>
                        <a:rPr lang="en-GB" sz="900" b="1" dirty="0">
                          <a:solidFill>
                            <a:schemeClr val="bg1"/>
                          </a:solidFill>
                          <a:effectLst/>
                        </a:rPr>
                        <a:t>END</a:t>
                      </a:r>
                      <a:endParaRPr lang="en-GB" sz="1100" b="1"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r>
              <a:tr h="0">
                <a:tc>
                  <a:txBody>
                    <a:bodyPr/>
                    <a:lstStyle/>
                    <a:p>
                      <a:pPr algn="l">
                        <a:lnSpc>
                          <a:spcPct val="115000"/>
                        </a:lnSpc>
                        <a:spcAft>
                          <a:spcPts val="0"/>
                        </a:spcAft>
                      </a:pPr>
                      <a:r>
                        <a:rPr lang="en-GB" sz="900" dirty="0">
                          <a:solidFill>
                            <a:schemeClr val="bg1"/>
                          </a:solidFill>
                          <a:effectLst/>
                        </a:rPr>
                        <a:t>Time:</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a:solidFill>
                            <a:schemeClr val="bg1"/>
                          </a:solidFill>
                          <a:effectLst/>
                        </a:rPr>
                        <a:t>16:30 </a:t>
                      </a:r>
                      <a:r>
                        <a:rPr lang="en-GB" sz="900" dirty="0" smtClean="0">
                          <a:solidFill>
                            <a:schemeClr val="bg1"/>
                          </a:solidFill>
                          <a:effectLst/>
                        </a:rPr>
                        <a:t>(UTC)</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a:solidFill>
                            <a:schemeClr val="bg1"/>
                          </a:solidFill>
                          <a:effectLst/>
                        </a:rPr>
                        <a:t>Time:</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a:solidFill>
                            <a:schemeClr val="bg1"/>
                          </a:solidFill>
                          <a:effectLst/>
                        </a:rPr>
                        <a:t>16:36 </a:t>
                      </a:r>
                      <a:r>
                        <a:rPr lang="en-GB" sz="900" dirty="0" smtClean="0">
                          <a:solidFill>
                            <a:schemeClr val="bg1"/>
                          </a:solidFill>
                          <a:effectLst/>
                        </a:rPr>
                        <a:t>(UTC)</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0">
                <a:tc>
                  <a:txBody>
                    <a:bodyPr/>
                    <a:lstStyle/>
                    <a:p>
                      <a:pPr algn="l">
                        <a:lnSpc>
                          <a:spcPct val="115000"/>
                        </a:lnSpc>
                        <a:spcAft>
                          <a:spcPts val="0"/>
                        </a:spcAft>
                        <a:tabLst>
                          <a:tab pos="664845" algn="ctr"/>
                        </a:tabLst>
                      </a:pPr>
                      <a:r>
                        <a:rPr lang="en-GB" sz="900" dirty="0" smtClean="0">
                          <a:solidFill>
                            <a:schemeClr val="bg1"/>
                          </a:solidFill>
                          <a:effectLst/>
                        </a:rPr>
                        <a:t>Latitude:</a:t>
                      </a:r>
                      <a:r>
                        <a:rPr lang="en-GB" sz="900" dirty="0">
                          <a:solidFill>
                            <a:schemeClr val="bg1"/>
                          </a:solidFill>
                          <a:effectLst/>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smtClean="0">
                          <a:solidFill>
                            <a:schemeClr val="bg1"/>
                          </a:solidFill>
                          <a:effectLst/>
                        </a:rPr>
                        <a:t>50°10.350N</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smtClean="0">
                          <a:solidFill>
                            <a:schemeClr val="bg1"/>
                          </a:solidFill>
                          <a:effectLst/>
                        </a:rPr>
                        <a:t>Latitude:</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smtClean="0">
                          <a:solidFill>
                            <a:schemeClr val="bg1"/>
                          </a:solidFill>
                          <a:effectLst/>
                        </a:rPr>
                        <a:t>50°10.320N</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0">
                <a:tc>
                  <a:txBody>
                    <a:bodyPr/>
                    <a:lstStyle/>
                    <a:p>
                      <a:pPr algn="l">
                        <a:lnSpc>
                          <a:spcPct val="115000"/>
                        </a:lnSpc>
                        <a:spcAft>
                          <a:spcPts val="0"/>
                        </a:spcAft>
                      </a:pPr>
                      <a:r>
                        <a:rPr lang="en-GB" sz="900" dirty="0" smtClean="0">
                          <a:solidFill>
                            <a:schemeClr val="bg1"/>
                          </a:solidFill>
                          <a:effectLst/>
                        </a:rPr>
                        <a:t>Longitude:</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smtClean="0">
                          <a:solidFill>
                            <a:schemeClr val="bg1"/>
                          </a:solidFill>
                          <a:effectLst/>
                        </a:rPr>
                        <a:t>5°02.380W</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smtClean="0">
                          <a:solidFill>
                            <a:schemeClr val="bg1"/>
                          </a:solidFill>
                          <a:effectLst/>
                        </a:rPr>
                        <a:t>Longitude:</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smtClean="0">
                          <a:solidFill>
                            <a:schemeClr val="bg1"/>
                          </a:solidFill>
                          <a:effectLst/>
                        </a:rPr>
                        <a:t>5°02.310W</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0">
                <a:tc>
                  <a:txBody>
                    <a:bodyPr/>
                    <a:lstStyle/>
                    <a:p>
                      <a:pPr algn="l">
                        <a:lnSpc>
                          <a:spcPct val="115000"/>
                        </a:lnSpc>
                        <a:spcAft>
                          <a:spcPts val="0"/>
                        </a:spcAft>
                      </a:pPr>
                      <a:r>
                        <a:rPr lang="en-GB" sz="900" dirty="0">
                          <a:solidFill>
                            <a:schemeClr val="bg1"/>
                          </a:solidFill>
                          <a:effectLst/>
                        </a:rPr>
                        <a:t>Northings:</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smtClean="0">
                          <a:solidFill>
                            <a:schemeClr val="bg1"/>
                          </a:solidFill>
                          <a:effectLst/>
                        </a:rPr>
                        <a:t>35176m</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a:solidFill>
                            <a:schemeClr val="bg1"/>
                          </a:solidFill>
                          <a:effectLst/>
                        </a:rPr>
                        <a:t>Northings:</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smtClean="0">
                          <a:solidFill>
                            <a:schemeClr val="bg1"/>
                          </a:solidFill>
                          <a:effectLst/>
                        </a:rPr>
                        <a:t>35050m</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9769">
                <a:tc>
                  <a:txBody>
                    <a:bodyPr/>
                    <a:lstStyle/>
                    <a:p>
                      <a:pPr algn="l">
                        <a:lnSpc>
                          <a:spcPct val="115000"/>
                        </a:lnSpc>
                        <a:spcAft>
                          <a:spcPts val="0"/>
                        </a:spcAft>
                      </a:pPr>
                      <a:r>
                        <a:rPr lang="en-GB" sz="900" dirty="0" err="1" smtClean="0">
                          <a:solidFill>
                            <a:schemeClr val="bg1"/>
                          </a:solidFill>
                          <a:effectLst/>
                        </a:rPr>
                        <a:t>Eastings</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smtClean="0">
                          <a:solidFill>
                            <a:schemeClr val="bg1"/>
                          </a:solidFill>
                          <a:effectLst/>
                        </a:rPr>
                        <a:t>182767m</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err="1">
                          <a:solidFill>
                            <a:schemeClr val="bg1"/>
                          </a:solidFill>
                          <a:effectLst/>
                        </a:rPr>
                        <a:t>Eastings</a:t>
                      </a:r>
                      <a:r>
                        <a:rPr lang="en-GB" sz="900" dirty="0">
                          <a:solidFill>
                            <a:schemeClr val="bg1"/>
                          </a:solidFill>
                          <a:effectLst/>
                        </a:rPr>
                        <a:t>:</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smtClean="0">
                          <a:solidFill>
                            <a:schemeClr val="bg1"/>
                          </a:solidFill>
                          <a:effectLst/>
                        </a:rPr>
                        <a:t>182900m</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pic>
        <p:nvPicPr>
          <p:cNvPr id="37" name="Picture 36"/>
          <p:cNvPicPr/>
          <p:nvPr/>
        </p:nvPicPr>
        <p:blipFill rotWithShape="1">
          <a:blip r:embed="rId7" cstate="print">
            <a:extLst>
              <a:ext uri="{28A0092B-C50C-407E-A947-70E740481C1C}">
                <a14:useLocalDpi xmlns:a14="http://schemas.microsoft.com/office/drawing/2010/main" val="0"/>
              </a:ext>
            </a:extLst>
          </a:blip>
          <a:srcRect l="1497" t="5365" r="19468" b="11024"/>
          <a:stretch/>
        </p:blipFill>
        <p:spPr bwMode="auto">
          <a:xfrm>
            <a:off x="8929092" y="17613768"/>
            <a:ext cx="1728192" cy="1359248"/>
          </a:xfrm>
          <a:prstGeom prst="rect">
            <a:avLst/>
          </a:prstGeom>
          <a:ln w="9525"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graphicFrame>
        <p:nvGraphicFramePr>
          <p:cNvPr id="32" name="Table 31"/>
          <p:cNvGraphicFramePr>
            <a:graphicFrameLocks noGrp="1"/>
          </p:cNvGraphicFramePr>
          <p:nvPr>
            <p:extLst>
              <p:ext uri="{D42A27DB-BD31-4B8C-83A1-F6EECF244321}">
                <p14:modId xmlns:p14="http://schemas.microsoft.com/office/powerpoint/2010/main" val="3304876312"/>
              </p:ext>
            </p:extLst>
          </p:nvPr>
        </p:nvGraphicFramePr>
        <p:xfrm>
          <a:off x="5832747" y="17774790"/>
          <a:ext cx="3023067" cy="2279899"/>
        </p:xfrm>
        <a:graphic>
          <a:graphicData uri="http://schemas.openxmlformats.org/drawingml/2006/table">
            <a:tbl>
              <a:tblPr firstRow="1" firstCol="1" bandRow="1">
                <a:tableStyleId>{5C22544A-7EE6-4342-B048-85BDC9FD1C3A}</a:tableStyleId>
              </a:tblPr>
              <a:tblGrid>
                <a:gridCol w="836168"/>
                <a:gridCol w="2186899"/>
              </a:tblGrid>
              <a:tr h="350754">
                <a:tc>
                  <a:txBody>
                    <a:bodyPr/>
                    <a:lstStyle/>
                    <a:p>
                      <a:pPr algn="l">
                        <a:lnSpc>
                          <a:spcPct val="115000"/>
                        </a:lnSpc>
                        <a:spcAft>
                          <a:spcPts val="0"/>
                        </a:spcAft>
                      </a:pPr>
                      <a:r>
                        <a:rPr lang="en-GB" sz="900" b="1" dirty="0" smtClean="0">
                          <a:effectLst/>
                        </a:rPr>
                        <a:t>Time (minutes)</a:t>
                      </a:r>
                      <a:endParaRPr lang="en-GB" sz="1100" b="1"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b="1" dirty="0">
                          <a:effectLst/>
                        </a:rPr>
                        <a:t>Observations</a:t>
                      </a:r>
                      <a:endParaRPr lang="en-GB" sz="1100" b="1"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876884">
                <a:tc>
                  <a:txBody>
                    <a:bodyPr/>
                    <a:lstStyle/>
                    <a:p>
                      <a:pPr algn="l">
                        <a:lnSpc>
                          <a:spcPct val="115000"/>
                        </a:lnSpc>
                        <a:spcAft>
                          <a:spcPts val="0"/>
                        </a:spcAft>
                      </a:pPr>
                      <a:r>
                        <a:rPr lang="en-GB" sz="900" b="0" dirty="0">
                          <a:solidFill>
                            <a:schemeClr val="bg1"/>
                          </a:solidFill>
                          <a:effectLst/>
                        </a:rPr>
                        <a:t>START</a:t>
                      </a:r>
                      <a:endParaRPr lang="en-GB" sz="1100" b="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a:solidFill>
                            <a:schemeClr val="bg1"/>
                          </a:solidFill>
                          <a:effectLst/>
                        </a:rPr>
                        <a:t>Very Dense Algae (Green, Red and Kelp)</a:t>
                      </a:r>
                      <a:endParaRPr lang="en-GB" sz="1100" dirty="0">
                        <a:solidFill>
                          <a:schemeClr val="bg1"/>
                        </a:solidFill>
                        <a:effectLst/>
                      </a:endParaRPr>
                    </a:p>
                    <a:p>
                      <a:pPr algn="l">
                        <a:lnSpc>
                          <a:spcPct val="115000"/>
                        </a:lnSpc>
                        <a:spcAft>
                          <a:spcPts val="0"/>
                        </a:spcAft>
                      </a:pPr>
                      <a:r>
                        <a:rPr lang="en-GB" sz="900" i="1" dirty="0">
                          <a:solidFill>
                            <a:schemeClr val="bg1"/>
                          </a:solidFill>
                          <a:effectLst/>
                        </a:rPr>
                        <a:t>Chorda </a:t>
                      </a:r>
                      <a:r>
                        <a:rPr lang="en-GB" sz="900" i="1" dirty="0" err="1">
                          <a:solidFill>
                            <a:schemeClr val="bg1"/>
                          </a:solidFill>
                          <a:effectLst/>
                        </a:rPr>
                        <a:t>filum</a:t>
                      </a:r>
                      <a:endParaRPr lang="en-GB" sz="1100" i="1" dirty="0">
                        <a:solidFill>
                          <a:schemeClr val="bg1"/>
                        </a:solidFill>
                        <a:effectLst/>
                      </a:endParaRPr>
                    </a:p>
                    <a:p>
                      <a:pPr algn="l">
                        <a:lnSpc>
                          <a:spcPct val="115000"/>
                        </a:lnSpc>
                        <a:spcAft>
                          <a:spcPts val="0"/>
                        </a:spcAft>
                      </a:pPr>
                      <a:r>
                        <a:rPr lang="en-GB" sz="900" i="1" dirty="0" err="1">
                          <a:solidFill>
                            <a:schemeClr val="bg1"/>
                          </a:solidFill>
                          <a:effectLst/>
                        </a:rPr>
                        <a:t>Laminaria</a:t>
                      </a:r>
                      <a:r>
                        <a:rPr lang="en-GB" sz="900" i="1" dirty="0">
                          <a:solidFill>
                            <a:schemeClr val="bg1"/>
                          </a:solidFill>
                          <a:effectLst/>
                        </a:rPr>
                        <a:t> hyperborean</a:t>
                      </a:r>
                      <a:r>
                        <a:rPr lang="en-GB" sz="900" dirty="0">
                          <a:solidFill>
                            <a:schemeClr val="bg1"/>
                          </a:solidFill>
                          <a:effectLst/>
                        </a:rPr>
                        <a:t>(Kelp)</a:t>
                      </a:r>
                      <a:endParaRPr lang="en-GB" sz="1100" dirty="0">
                        <a:solidFill>
                          <a:schemeClr val="bg1"/>
                        </a:solidFill>
                        <a:effectLst/>
                      </a:endParaRPr>
                    </a:p>
                    <a:p>
                      <a:pPr algn="l">
                        <a:lnSpc>
                          <a:spcPct val="115000"/>
                        </a:lnSpc>
                        <a:spcAft>
                          <a:spcPts val="0"/>
                        </a:spcAft>
                      </a:pPr>
                      <a:r>
                        <a:rPr lang="en-GB" sz="900" i="1" dirty="0" err="1">
                          <a:solidFill>
                            <a:schemeClr val="bg1"/>
                          </a:solidFill>
                          <a:effectLst/>
                        </a:rPr>
                        <a:t>Plocamium</a:t>
                      </a:r>
                      <a:r>
                        <a:rPr lang="en-GB" sz="900" i="1" dirty="0">
                          <a:solidFill>
                            <a:schemeClr val="bg1"/>
                          </a:solidFill>
                          <a:effectLst/>
                        </a:rPr>
                        <a:t> </a:t>
                      </a:r>
                      <a:r>
                        <a:rPr lang="en-GB" sz="900" i="1" dirty="0" err="1" smtClean="0">
                          <a:solidFill>
                            <a:schemeClr val="bg1"/>
                          </a:solidFill>
                          <a:effectLst/>
                        </a:rPr>
                        <a:t>cartialyineum</a:t>
                      </a:r>
                      <a:r>
                        <a:rPr lang="en-GB" sz="900" i="1" dirty="0" smtClean="0">
                          <a:solidFill>
                            <a:schemeClr val="bg1"/>
                          </a:solidFill>
                          <a:effectLst/>
                        </a:rPr>
                        <a:t> </a:t>
                      </a:r>
                      <a:r>
                        <a:rPr lang="en-GB" sz="900" i="0" dirty="0" smtClean="0">
                          <a:solidFill>
                            <a:schemeClr val="bg1"/>
                          </a:solidFill>
                          <a:effectLst/>
                        </a:rPr>
                        <a:t>(Red</a:t>
                      </a:r>
                      <a:r>
                        <a:rPr lang="en-GB" sz="900" i="0" baseline="0" dirty="0" smtClean="0">
                          <a:solidFill>
                            <a:schemeClr val="bg1"/>
                          </a:solidFill>
                          <a:effectLst/>
                        </a:rPr>
                        <a:t> Algae)</a:t>
                      </a:r>
                      <a:endParaRPr lang="en-GB" sz="1100" i="1" dirty="0">
                        <a:solidFill>
                          <a:schemeClr val="bg1"/>
                        </a:solidFill>
                        <a:effectLst/>
                      </a:endParaRPr>
                    </a:p>
                    <a:p>
                      <a:pPr algn="l">
                        <a:lnSpc>
                          <a:spcPct val="115000"/>
                        </a:lnSpc>
                        <a:spcAft>
                          <a:spcPts val="0"/>
                        </a:spcAft>
                      </a:pPr>
                      <a:r>
                        <a:rPr lang="en-GB" sz="900" i="1" dirty="0" err="1">
                          <a:solidFill>
                            <a:schemeClr val="bg1"/>
                          </a:solidFill>
                          <a:effectLst/>
                        </a:rPr>
                        <a:t>Callophyllis</a:t>
                      </a:r>
                      <a:r>
                        <a:rPr lang="en-GB" sz="900" i="1" dirty="0">
                          <a:solidFill>
                            <a:schemeClr val="bg1"/>
                          </a:solidFill>
                          <a:effectLst/>
                        </a:rPr>
                        <a:t> </a:t>
                      </a:r>
                      <a:r>
                        <a:rPr lang="en-GB" sz="900" i="1" dirty="0" err="1">
                          <a:solidFill>
                            <a:schemeClr val="bg1"/>
                          </a:solidFill>
                          <a:effectLst/>
                        </a:rPr>
                        <a:t>laciniata</a:t>
                      </a:r>
                      <a:r>
                        <a:rPr lang="en-GB" sz="900" dirty="0">
                          <a:solidFill>
                            <a:schemeClr val="bg1"/>
                          </a:solidFill>
                          <a:effectLst/>
                        </a:rPr>
                        <a:t>(Red Algae)</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75377">
                <a:tc>
                  <a:txBody>
                    <a:bodyPr/>
                    <a:lstStyle/>
                    <a:p>
                      <a:pPr algn="l">
                        <a:lnSpc>
                          <a:spcPct val="115000"/>
                        </a:lnSpc>
                        <a:spcAft>
                          <a:spcPts val="0"/>
                        </a:spcAft>
                      </a:pPr>
                      <a:r>
                        <a:rPr lang="en-GB" sz="900">
                          <a:solidFill>
                            <a:schemeClr val="bg1"/>
                          </a:solidFill>
                          <a:effectLst/>
                        </a:rPr>
                        <a:t>00:11</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i="1" dirty="0" err="1">
                          <a:solidFill>
                            <a:schemeClr val="bg1"/>
                          </a:solidFill>
                          <a:effectLst/>
                        </a:rPr>
                        <a:t>Sabella</a:t>
                      </a:r>
                      <a:r>
                        <a:rPr lang="en-GB" sz="900" i="1" dirty="0">
                          <a:solidFill>
                            <a:schemeClr val="bg1"/>
                          </a:solidFill>
                          <a:effectLst/>
                        </a:rPr>
                        <a:t> </a:t>
                      </a:r>
                      <a:r>
                        <a:rPr lang="en-GB" sz="900" i="1" dirty="0" err="1">
                          <a:solidFill>
                            <a:schemeClr val="bg1"/>
                          </a:solidFill>
                          <a:effectLst/>
                        </a:rPr>
                        <a:t>pavonina</a:t>
                      </a:r>
                      <a:r>
                        <a:rPr lang="en-GB" sz="900" i="1" dirty="0">
                          <a:solidFill>
                            <a:schemeClr val="bg1"/>
                          </a:solidFill>
                          <a:effectLst/>
                        </a:rPr>
                        <a:t> </a:t>
                      </a:r>
                      <a:r>
                        <a:rPr lang="en-GB" sz="900" dirty="0">
                          <a:solidFill>
                            <a:schemeClr val="bg1"/>
                          </a:solidFill>
                          <a:effectLst/>
                        </a:rPr>
                        <a:t>Peacock Worm</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01507">
                <a:tc>
                  <a:txBody>
                    <a:bodyPr/>
                    <a:lstStyle/>
                    <a:p>
                      <a:pPr algn="l">
                        <a:lnSpc>
                          <a:spcPct val="115000"/>
                        </a:lnSpc>
                        <a:spcAft>
                          <a:spcPts val="0"/>
                        </a:spcAft>
                      </a:pPr>
                      <a:r>
                        <a:rPr lang="en-GB" sz="900" dirty="0">
                          <a:solidFill>
                            <a:schemeClr val="bg1"/>
                          </a:solidFill>
                          <a:effectLst/>
                        </a:rPr>
                        <a:t>02:00</a:t>
                      </a:r>
                      <a:endParaRPr lang="en-GB" sz="1100" dirty="0">
                        <a:solidFill>
                          <a:schemeClr val="bg1"/>
                        </a:solidFill>
                        <a:effectLst/>
                      </a:endParaRPr>
                    </a:p>
                    <a:p>
                      <a:pPr marL="68580" algn="l">
                        <a:lnSpc>
                          <a:spcPct val="115000"/>
                        </a:lnSpc>
                        <a:spcAft>
                          <a:spcPts val="0"/>
                        </a:spcAft>
                      </a:pPr>
                      <a:r>
                        <a:rPr lang="en-GB" sz="900" dirty="0">
                          <a:solidFill>
                            <a:schemeClr val="bg1"/>
                          </a:solidFill>
                          <a:effectLst/>
                        </a:rPr>
                        <a:t> </a:t>
                      </a:r>
                      <a:endParaRPr lang="en-GB" sz="1100" dirty="0">
                        <a:solidFill>
                          <a:schemeClr val="bg1"/>
                        </a:solidFill>
                        <a:effectLst/>
                      </a:endParaRPr>
                    </a:p>
                    <a:p>
                      <a:pPr marL="68580" algn="l">
                        <a:lnSpc>
                          <a:spcPct val="115000"/>
                        </a:lnSpc>
                        <a:spcAft>
                          <a:spcPts val="0"/>
                        </a:spcAft>
                      </a:pPr>
                      <a:r>
                        <a:rPr lang="en-GB" sz="900" dirty="0">
                          <a:solidFill>
                            <a:schemeClr val="bg1"/>
                          </a:solidFill>
                          <a:effectLst/>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dirty="0">
                          <a:solidFill>
                            <a:schemeClr val="bg1"/>
                          </a:solidFill>
                          <a:effectLst/>
                        </a:rPr>
                        <a:t>Very Dense, Tall algal turf and large kelp</a:t>
                      </a:r>
                      <a:endParaRPr lang="en-GB" sz="1100" dirty="0">
                        <a:solidFill>
                          <a:schemeClr val="bg1"/>
                        </a:solidFill>
                        <a:effectLst/>
                      </a:endParaRPr>
                    </a:p>
                    <a:p>
                      <a:pPr algn="l">
                        <a:lnSpc>
                          <a:spcPct val="115000"/>
                        </a:lnSpc>
                        <a:spcAft>
                          <a:spcPts val="0"/>
                        </a:spcAft>
                      </a:pPr>
                      <a:r>
                        <a:rPr lang="en-GB" sz="900" dirty="0">
                          <a:solidFill>
                            <a:schemeClr val="bg1"/>
                          </a:solidFill>
                          <a:effectLst/>
                        </a:rPr>
                        <a:t>Poor visibility, murky water</a:t>
                      </a:r>
                      <a:endParaRPr lang="en-GB" sz="1100" dirty="0">
                        <a:solidFill>
                          <a:schemeClr val="bg1"/>
                        </a:solidFill>
                        <a:effectLst/>
                      </a:endParaRPr>
                    </a:p>
                    <a:p>
                      <a:pPr algn="l">
                        <a:lnSpc>
                          <a:spcPct val="115000"/>
                        </a:lnSpc>
                        <a:spcAft>
                          <a:spcPts val="0"/>
                        </a:spcAft>
                      </a:pPr>
                      <a:r>
                        <a:rPr lang="en-GB" sz="900" i="1" dirty="0" err="1">
                          <a:solidFill>
                            <a:schemeClr val="bg1"/>
                          </a:solidFill>
                          <a:effectLst/>
                        </a:rPr>
                        <a:t>Punctana</a:t>
                      </a:r>
                      <a:r>
                        <a:rPr lang="en-GB" sz="900" dirty="0">
                          <a:solidFill>
                            <a:schemeClr val="bg1"/>
                          </a:solidFill>
                          <a:effectLst/>
                        </a:rPr>
                        <a:t> species</a:t>
                      </a:r>
                      <a:endParaRPr lang="en-GB" sz="1100" dirty="0">
                        <a:solidFill>
                          <a:schemeClr val="bg1"/>
                        </a:solidFill>
                        <a:effectLst/>
                      </a:endParaRPr>
                    </a:p>
                    <a:p>
                      <a:pPr algn="l">
                        <a:lnSpc>
                          <a:spcPct val="115000"/>
                        </a:lnSpc>
                        <a:spcAft>
                          <a:spcPts val="0"/>
                        </a:spcAft>
                      </a:pPr>
                      <a:r>
                        <a:rPr lang="en-GB" sz="900" i="1" dirty="0" err="1">
                          <a:solidFill>
                            <a:schemeClr val="bg1"/>
                          </a:solidFill>
                          <a:effectLst/>
                        </a:rPr>
                        <a:t>Ulva</a:t>
                      </a:r>
                      <a:r>
                        <a:rPr lang="en-GB" sz="900" i="1" dirty="0">
                          <a:solidFill>
                            <a:schemeClr val="bg1"/>
                          </a:solidFill>
                          <a:effectLst/>
                        </a:rPr>
                        <a:t> </a:t>
                      </a:r>
                      <a:r>
                        <a:rPr lang="en-GB" sz="900" i="1" dirty="0" err="1">
                          <a:solidFill>
                            <a:schemeClr val="bg1"/>
                          </a:solidFill>
                          <a:effectLst/>
                        </a:rPr>
                        <a:t>lactuca</a:t>
                      </a:r>
                      <a:endParaRPr lang="en-GB" sz="1100" i="1"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75377">
                <a:tc>
                  <a:txBody>
                    <a:bodyPr/>
                    <a:lstStyle/>
                    <a:p>
                      <a:pPr marL="68580" algn="l">
                        <a:lnSpc>
                          <a:spcPct val="115000"/>
                        </a:lnSpc>
                        <a:spcAft>
                          <a:spcPts val="0"/>
                        </a:spcAft>
                      </a:pPr>
                      <a:r>
                        <a:rPr lang="en-GB" sz="900" dirty="0">
                          <a:solidFill>
                            <a:schemeClr val="bg1"/>
                          </a:solidFill>
                          <a:effectLst/>
                        </a:rPr>
                        <a:t>04:57</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15000"/>
                        </a:lnSpc>
                        <a:spcAft>
                          <a:spcPts val="0"/>
                        </a:spcAft>
                      </a:pPr>
                      <a:r>
                        <a:rPr lang="en-GB" sz="900" i="1" dirty="0">
                          <a:solidFill>
                            <a:schemeClr val="bg1"/>
                          </a:solidFill>
                          <a:effectLst/>
                        </a:rPr>
                        <a:t>Raja </a:t>
                      </a:r>
                      <a:r>
                        <a:rPr lang="en-GB" sz="900" i="1" dirty="0" err="1">
                          <a:solidFill>
                            <a:schemeClr val="bg1"/>
                          </a:solidFill>
                          <a:effectLst/>
                        </a:rPr>
                        <a:t>clavata</a:t>
                      </a:r>
                      <a:r>
                        <a:rPr lang="en-GB" sz="900" dirty="0">
                          <a:solidFill>
                            <a:schemeClr val="bg1"/>
                          </a:solidFill>
                          <a:effectLst/>
                        </a:rPr>
                        <a:t> Thornback Ray</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pic>
        <p:nvPicPr>
          <p:cNvPr id="39" name="Picture 38"/>
          <p:cNvPicPr/>
          <p:nvPr/>
        </p:nvPicPr>
        <p:blipFill rotWithShape="1">
          <a:blip r:embed="rId8" cstate="print"/>
          <a:srcRect l="45310" t="21411" r="1665" b="12188"/>
          <a:stretch/>
        </p:blipFill>
        <p:spPr bwMode="auto">
          <a:xfrm>
            <a:off x="8929092" y="19037050"/>
            <a:ext cx="1728000" cy="1360800"/>
          </a:xfrm>
          <a:prstGeom prst="rect">
            <a:avLst/>
          </a:prstGeom>
          <a:ln w="635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40" name="Picture 39"/>
          <p:cNvPicPr/>
          <p:nvPr/>
        </p:nvPicPr>
        <p:blipFill rotWithShape="1">
          <a:blip r:embed="rId9" cstate="print"/>
          <a:srcRect l="1338" t="27839" r="16874" b="7797"/>
          <a:stretch/>
        </p:blipFill>
        <p:spPr>
          <a:xfrm>
            <a:off x="3954206" y="19046576"/>
            <a:ext cx="1728000" cy="13608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45" name="TextBox 44"/>
          <p:cNvSpPr txBox="1"/>
          <p:nvPr/>
        </p:nvSpPr>
        <p:spPr>
          <a:xfrm>
            <a:off x="176088" y="9469512"/>
            <a:ext cx="1781621" cy="2123658"/>
          </a:xfrm>
          <a:prstGeom prst="rect">
            <a:avLst/>
          </a:prstGeom>
          <a:solidFill>
            <a:schemeClr val="tx2"/>
          </a:solidFill>
          <a:ln>
            <a:noFill/>
          </a:ln>
        </p:spPr>
        <p:txBody>
          <a:bodyPr wrap="square" rtlCol="0">
            <a:spAutoFit/>
          </a:bodyPr>
          <a:lstStyle/>
          <a:p>
            <a:r>
              <a:rPr lang="en-GB" sz="1200" dirty="0">
                <a:solidFill>
                  <a:schemeClr val="bg1"/>
                </a:solidFill>
              </a:rPr>
              <a:t>Zone 5: The darkest shading on the data occurred at zone </a:t>
            </a:r>
            <a:r>
              <a:rPr lang="en-GB" sz="1200" dirty="0" smtClean="0">
                <a:solidFill>
                  <a:schemeClr val="bg1"/>
                </a:solidFill>
              </a:rPr>
              <a:t>5. The </a:t>
            </a:r>
            <a:r>
              <a:rPr lang="en-GB" sz="1200" dirty="0">
                <a:solidFill>
                  <a:schemeClr val="bg1"/>
                </a:solidFill>
              </a:rPr>
              <a:t>video </a:t>
            </a:r>
            <a:r>
              <a:rPr lang="en-GB" sz="1200" dirty="0" smtClean="0">
                <a:solidFill>
                  <a:schemeClr val="bg1"/>
                </a:solidFill>
              </a:rPr>
              <a:t>data identified </a:t>
            </a:r>
            <a:r>
              <a:rPr lang="en-GB" sz="1200" dirty="0">
                <a:solidFill>
                  <a:schemeClr val="bg1"/>
                </a:solidFill>
              </a:rPr>
              <a:t>large areas of scallops and a small amount of </a:t>
            </a:r>
            <a:r>
              <a:rPr lang="en-GB" sz="1200" dirty="0" smtClean="0">
                <a:solidFill>
                  <a:schemeClr val="bg1"/>
                </a:solidFill>
              </a:rPr>
              <a:t>Maerl in </a:t>
            </a:r>
            <a:r>
              <a:rPr lang="en-GB" sz="1200" dirty="0">
                <a:solidFill>
                  <a:schemeClr val="bg1"/>
                </a:solidFill>
              </a:rPr>
              <a:t>the region. </a:t>
            </a:r>
            <a:r>
              <a:rPr lang="en-GB" sz="1200" dirty="0" smtClean="0">
                <a:solidFill>
                  <a:schemeClr val="bg1"/>
                </a:solidFill>
              </a:rPr>
              <a:t>Very </a:t>
            </a:r>
            <a:r>
              <a:rPr lang="en-GB" sz="1200" dirty="0">
                <a:solidFill>
                  <a:schemeClr val="bg1"/>
                </a:solidFill>
              </a:rPr>
              <a:t>small bedforms could be seen in the northerly section of the zone due to the shallow waters.   </a:t>
            </a:r>
          </a:p>
        </p:txBody>
      </p:sp>
      <p:sp>
        <p:nvSpPr>
          <p:cNvPr id="46" name="TextBox 45"/>
          <p:cNvSpPr txBox="1"/>
          <p:nvPr/>
        </p:nvSpPr>
        <p:spPr>
          <a:xfrm>
            <a:off x="176088" y="12061800"/>
            <a:ext cx="1768036" cy="1384995"/>
          </a:xfrm>
          <a:prstGeom prst="rect">
            <a:avLst/>
          </a:prstGeom>
          <a:solidFill>
            <a:schemeClr val="tx2"/>
          </a:solidFill>
          <a:ln>
            <a:noFill/>
          </a:ln>
        </p:spPr>
        <p:txBody>
          <a:bodyPr wrap="square" rtlCol="0">
            <a:spAutoFit/>
          </a:bodyPr>
          <a:lstStyle/>
          <a:p>
            <a:r>
              <a:rPr lang="en-GB" sz="1200" dirty="0">
                <a:solidFill>
                  <a:schemeClr val="bg1"/>
                </a:solidFill>
              </a:rPr>
              <a:t>Zone 6: The </a:t>
            </a:r>
            <a:r>
              <a:rPr lang="en-GB" sz="1200" dirty="0" smtClean="0">
                <a:solidFill>
                  <a:schemeClr val="bg1"/>
                </a:solidFill>
              </a:rPr>
              <a:t>data </a:t>
            </a:r>
            <a:r>
              <a:rPr lang="en-GB" sz="1200" dirty="0">
                <a:solidFill>
                  <a:schemeClr val="bg1"/>
                </a:solidFill>
              </a:rPr>
              <a:t>at zone 6 indicated a change in the seabed, and with the use of the video data from the 1</a:t>
            </a:r>
            <a:r>
              <a:rPr lang="en-GB" sz="1200" baseline="30000" dirty="0">
                <a:solidFill>
                  <a:schemeClr val="bg1"/>
                </a:solidFill>
              </a:rPr>
              <a:t>st</a:t>
            </a:r>
            <a:r>
              <a:rPr lang="en-GB" sz="1200" dirty="0">
                <a:solidFill>
                  <a:schemeClr val="bg1"/>
                </a:solidFill>
              </a:rPr>
              <a:t> video transect </a:t>
            </a:r>
            <a:r>
              <a:rPr lang="en-GB" sz="1200" dirty="0" smtClean="0">
                <a:solidFill>
                  <a:schemeClr val="bg1"/>
                </a:solidFill>
              </a:rPr>
              <a:t>an </a:t>
            </a:r>
            <a:r>
              <a:rPr lang="en-GB" sz="1200" dirty="0">
                <a:solidFill>
                  <a:schemeClr val="bg1"/>
                </a:solidFill>
              </a:rPr>
              <a:t>area of Maerl beds </a:t>
            </a:r>
            <a:r>
              <a:rPr lang="en-GB" sz="1200" dirty="0" smtClean="0">
                <a:solidFill>
                  <a:schemeClr val="bg1"/>
                </a:solidFill>
              </a:rPr>
              <a:t>was identified. </a:t>
            </a:r>
            <a:endParaRPr lang="en-GB" sz="1200" dirty="0">
              <a:solidFill>
                <a:schemeClr val="bg1"/>
              </a:solidFill>
            </a:endParaRPr>
          </a:p>
        </p:txBody>
      </p:sp>
      <p:sp>
        <p:nvSpPr>
          <p:cNvPr id="47" name="TextBox 46"/>
          <p:cNvSpPr txBox="1"/>
          <p:nvPr/>
        </p:nvSpPr>
        <p:spPr>
          <a:xfrm>
            <a:off x="208514" y="14150031"/>
            <a:ext cx="1735610" cy="1754326"/>
          </a:xfrm>
          <a:prstGeom prst="rect">
            <a:avLst/>
          </a:prstGeom>
          <a:solidFill>
            <a:schemeClr val="tx2"/>
          </a:solidFill>
          <a:ln>
            <a:noFill/>
          </a:ln>
        </p:spPr>
        <p:txBody>
          <a:bodyPr wrap="square" rtlCol="0">
            <a:spAutoFit/>
          </a:bodyPr>
          <a:lstStyle/>
          <a:p>
            <a:r>
              <a:rPr lang="en-GB" sz="1200" dirty="0">
                <a:solidFill>
                  <a:schemeClr val="bg1"/>
                </a:solidFill>
              </a:rPr>
              <a:t>Zone 7: Using the </a:t>
            </a:r>
            <a:r>
              <a:rPr lang="en-GB" sz="1200" dirty="0" smtClean="0">
                <a:solidFill>
                  <a:schemeClr val="bg1"/>
                </a:solidFill>
              </a:rPr>
              <a:t>side-scan </a:t>
            </a:r>
            <a:r>
              <a:rPr lang="en-GB" sz="1200" dirty="0">
                <a:solidFill>
                  <a:schemeClr val="bg1"/>
                </a:solidFill>
              </a:rPr>
              <a:t>and the images from the drop </a:t>
            </a:r>
            <a:r>
              <a:rPr lang="en-GB" sz="1200" dirty="0" smtClean="0">
                <a:solidFill>
                  <a:schemeClr val="bg1"/>
                </a:solidFill>
              </a:rPr>
              <a:t>camera </a:t>
            </a:r>
            <a:r>
              <a:rPr lang="en-GB" sz="1200" dirty="0">
                <a:solidFill>
                  <a:schemeClr val="bg1"/>
                </a:solidFill>
              </a:rPr>
              <a:t>on both the 1</a:t>
            </a:r>
            <a:r>
              <a:rPr lang="en-GB" sz="1200" baseline="30000" dirty="0">
                <a:solidFill>
                  <a:schemeClr val="bg1"/>
                </a:solidFill>
              </a:rPr>
              <a:t>st</a:t>
            </a:r>
            <a:r>
              <a:rPr lang="en-GB" sz="1200" dirty="0">
                <a:solidFill>
                  <a:schemeClr val="bg1"/>
                </a:solidFill>
              </a:rPr>
              <a:t> and second video transects, very dense areas of seaweed were identified across the majority of zone 7. </a:t>
            </a:r>
          </a:p>
        </p:txBody>
      </p:sp>
      <p:pic>
        <p:nvPicPr>
          <p:cNvPr id="58" name="Picture 57"/>
          <p:cNvPicPr/>
          <p:nvPr/>
        </p:nvPicPr>
        <p:blipFill>
          <a:blip r:embed="rId10" cstate="print"/>
          <a:srcRect l="1895" t="4404" r="1304" b="9445"/>
          <a:stretch>
            <a:fillRect/>
          </a:stretch>
        </p:blipFill>
        <p:spPr>
          <a:xfrm>
            <a:off x="1944316" y="9541520"/>
            <a:ext cx="1728000" cy="13608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52" name="Rectangle 51"/>
          <p:cNvSpPr/>
          <p:nvPr/>
        </p:nvSpPr>
        <p:spPr>
          <a:xfrm>
            <a:off x="2889226" y="382856"/>
            <a:ext cx="8997912" cy="1323439"/>
          </a:xfrm>
          <a:prstGeom prst="rect">
            <a:avLst/>
          </a:prstGeom>
          <a:noFill/>
        </p:spPr>
        <p:txBody>
          <a:bodyPr wrap="none" lIns="91440" tIns="45720" rIns="91440" bIns="45720">
            <a:spAutoFit/>
          </a:bodyPr>
          <a:lstStyle/>
          <a:p>
            <a:pPr algn="ctr"/>
            <a:r>
              <a:rPr lang="en-US" sz="4000" b="1" dirty="0">
                <a:ln w="12700">
                  <a:noFill/>
                  <a:prstDash val="solid"/>
                </a:ln>
                <a:solidFill>
                  <a:schemeClr val="tx2">
                    <a:lumMod val="75000"/>
                  </a:schemeClr>
                </a:solidFill>
              </a:rPr>
              <a:t>Habitat Mapping of the Falmouth </a:t>
            </a:r>
            <a:r>
              <a:rPr lang="en-US" sz="4000" b="1" dirty="0" smtClean="0">
                <a:ln w="12700">
                  <a:noFill/>
                  <a:prstDash val="solid"/>
                </a:ln>
                <a:solidFill>
                  <a:schemeClr val="tx2">
                    <a:lumMod val="75000"/>
                  </a:schemeClr>
                </a:solidFill>
              </a:rPr>
              <a:t>Estuary</a:t>
            </a:r>
          </a:p>
          <a:p>
            <a:pPr algn="ctr"/>
            <a:r>
              <a:rPr lang="en-US" sz="4000" b="1" dirty="0" smtClean="0">
                <a:ln w="12700">
                  <a:noFill/>
                  <a:prstDash val="solid"/>
                </a:ln>
                <a:solidFill>
                  <a:schemeClr val="tx2">
                    <a:lumMod val="75000"/>
                  </a:schemeClr>
                </a:solidFill>
              </a:rPr>
              <a:t> </a:t>
            </a:r>
            <a:r>
              <a:rPr lang="en-US" sz="4000" b="1" dirty="0">
                <a:ln w="12700">
                  <a:noFill/>
                  <a:prstDash val="solid"/>
                </a:ln>
                <a:solidFill>
                  <a:schemeClr val="tx2">
                    <a:lumMod val="75000"/>
                  </a:schemeClr>
                </a:solidFill>
              </a:rPr>
              <a:t>u</a:t>
            </a:r>
            <a:r>
              <a:rPr lang="en-US" sz="4000" b="1" dirty="0" smtClean="0">
                <a:ln w="12700">
                  <a:noFill/>
                  <a:prstDash val="solid"/>
                </a:ln>
                <a:solidFill>
                  <a:schemeClr val="tx2">
                    <a:lumMod val="75000"/>
                  </a:schemeClr>
                </a:solidFill>
              </a:rPr>
              <a:t>sing </a:t>
            </a:r>
            <a:r>
              <a:rPr lang="en-US" sz="4000" b="1" dirty="0">
                <a:ln w="12700">
                  <a:noFill/>
                  <a:prstDash val="solid"/>
                </a:ln>
                <a:solidFill>
                  <a:schemeClr val="tx2">
                    <a:lumMod val="75000"/>
                  </a:schemeClr>
                </a:solidFill>
              </a:rPr>
              <a:t>Geophysical Methods</a:t>
            </a: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586" y="53879"/>
            <a:ext cx="2846834" cy="699516"/>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868782" y="54649"/>
            <a:ext cx="2410560" cy="989927"/>
          </a:xfrm>
          <a:prstGeom prst="rect">
            <a:avLst/>
          </a:prstGeom>
        </p:spPr>
      </p:pic>
      <p:sp>
        <p:nvSpPr>
          <p:cNvPr id="8" name="Rounded Rectangle 7"/>
          <p:cNvSpPr/>
          <p:nvPr/>
        </p:nvSpPr>
        <p:spPr>
          <a:xfrm>
            <a:off x="3672508" y="6373168"/>
            <a:ext cx="2009698" cy="360040"/>
          </a:xfrm>
          <a:prstGeom prst="round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GB" sz="2600" dirty="0" smtClean="0"/>
              <a:t>Introduction</a:t>
            </a:r>
            <a:endParaRPr lang="en-GB" sz="2600" dirty="0"/>
          </a:p>
        </p:txBody>
      </p:sp>
      <p:sp>
        <p:nvSpPr>
          <p:cNvPr id="9" name="Rounded Rectangle 8"/>
          <p:cNvSpPr/>
          <p:nvPr/>
        </p:nvSpPr>
        <p:spPr>
          <a:xfrm>
            <a:off x="194989" y="5139273"/>
            <a:ext cx="1056722" cy="348685"/>
          </a:xfrm>
          <a:prstGeom prst="round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smtClean="0">
                <a:solidFill>
                  <a:schemeClr val="bg1"/>
                </a:solidFill>
              </a:rPr>
              <a:t>Aim</a:t>
            </a:r>
            <a:endParaRPr lang="en-GB" sz="2600" dirty="0">
              <a:solidFill>
                <a:schemeClr val="bg1"/>
              </a:solidFill>
            </a:endParaRPr>
          </a:p>
        </p:txBody>
      </p:sp>
      <p:sp>
        <p:nvSpPr>
          <p:cNvPr id="41" name="Rounded Rectangle 40"/>
          <p:cNvSpPr/>
          <p:nvPr/>
        </p:nvSpPr>
        <p:spPr>
          <a:xfrm>
            <a:off x="95448" y="9109472"/>
            <a:ext cx="1862262" cy="370800"/>
          </a:xfrm>
          <a:prstGeom prst="round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smtClean="0"/>
              <a:t>Side-scan</a:t>
            </a:r>
            <a:endParaRPr lang="en-GB" sz="2600" dirty="0"/>
          </a:p>
        </p:txBody>
      </p:sp>
      <p:sp>
        <p:nvSpPr>
          <p:cNvPr id="42" name="Rounded Rectangle 41"/>
          <p:cNvSpPr/>
          <p:nvPr/>
        </p:nvSpPr>
        <p:spPr>
          <a:xfrm>
            <a:off x="127056" y="2414234"/>
            <a:ext cx="2249308" cy="404160"/>
          </a:xfrm>
          <a:prstGeom prst="round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2600" dirty="0" smtClean="0">
                <a:solidFill>
                  <a:schemeClr val="bg1"/>
                </a:solidFill>
              </a:rPr>
              <a:t>30 </a:t>
            </a:r>
            <a:r>
              <a:rPr lang="en-GB" sz="2600" dirty="0">
                <a:solidFill>
                  <a:schemeClr val="bg1"/>
                </a:solidFill>
              </a:rPr>
              <a:t>/ 06 / </a:t>
            </a:r>
            <a:r>
              <a:rPr lang="en-GB" sz="2600" dirty="0" smtClean="0">
                <a:solidFill>
                  <a:schemeClr val="bg1"/>
                </a:solidFill>
              </a:rPr>
              <a:t>2012</a:t>
            </a:r>
            <a:endParaRPr lang="en-GB" sz="2600" dirty="0">
              <a:solidFill>
                <a:schemeClr val="bg1"/>
              </a:solidFill>
            </a:endParaRPr>
          </a:p>
        </p:txBody>
      </p:sp>
      <p:pic>
        <p:nvPicPr>
          <p:cNvPr id="11"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l="19329" r="19030"/>
          <a:stretch/>
        </p:blipFill>
        <p:spPr>
          <a:xfrm>
            <a:off x="10297244" y="5509072"/>
            <a:ext cx="3909936" cy="4228688"/>
          </a:xfrm>
          <a:prstGeom prst="rect">
            <a:avLst/>
          </a:prstGeom>
        </p:spPr>
      </p:pic>
      <p:cxnSp>
        <p:nvCxnSpPr>
          <p:cNvPr id="16" name="Straight Arrow Connector 15"/>
          <p:cNvCxnSpPr>
            <a:stCxn id="58" idx="2"/>
          </p:cNvCxnSpPr>
          <p:nvPr/>
        </p:nvCxnSpPr>
        <p:spPr>
          <a:xfrm>
            <a:off x="2808316" y="10902320"/>
            <a:ext cx="3456288" cy="2783068"/>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407716" y="13285936"/>
            <a:ext cx="3224382" cy="1512168"/>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3407716" y="14798104"/>
            <a:ext cx="2064992" cy="90378"/>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7131254" y="10578552"/>
            <a:ext cx="3814063" cy="680400"/>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pic>
        <p:nvPicPr>
          <p:cNvPr id="56" name="Picture 55"/>
          <p:cNvPicPr/>
          <p:nvPr/>
        </p:nvPicPr>
        <p:blipFill>
          <a:blip r:embed="rId14" cstate="print"/>
          <a:srcRect l="1339" t="4873" r="1498" b="9274"/>
          <a:stretch>
            <a:fillRect/>
          </a:stretch>
        </p:blipFill>
        <p:spPr>
          <a:xfrm>
            <a:off x="1944508" y="14150032"/>
            <a:ext cx="1728000" cy="13608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57" name="Picture 56"/>
          <p:cNvPicPr/>
          <p:nvPr/>
        </p:nvPicPr>
        <p:blipFill>
          <a:blip r:embed="rId15" cstate="print"/>
          <a:srcRect l="1511" t="3951" r="1298" b="9006"/>
          <a:stretch>
            <a:fillRect/>
          </a:stretch>
        </p:blipFill>
        <p:spPr>
          <a:xfrm>
            <a:off x="1944508" y="12133808"/>
            <a:ext cx="1728000" cy="13608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35" name="TextBox 34"/>
          <p:cNvSpPr txBox="1"/>
          <p:nvPr/>
        </p:nvSpPr>
        <p:spPr>
          <a:xfrm>
            <a:off x="10589975" y="10163053"/>
            <a:ext cx="3527310" cy="830997"/>
          </a:xfrm>
          <a:prstGeom prst="rect">
            <a:avLst/>
          </a:prstGeom>
          <a:solidFill>
            <a:schemeClr val="tx2">
              <a:alpha val="70000"/>
            </a:schemeClr>
          </a:solidFill>
          <a:ln>
            <a:noFill/>
          </a:ln>
        </p:spPr>
        <p:txBody>
          <a:bodyPr wrap="square" rtlCol="0">
            <a:spAutoFit/>
          </a:bodyPr>
          <a:lstStyle/>
          <a:p>
            <a:r>
              <a:rPr lang="en-GB" sz="1200" dirty="0">
                <a:solidFill>
                  <a:schemeClr val="bg1"/>
                </a:solidFill>
              </a:rPr>
              <a:t>Zone 1: The </a:t>
            </a:r>
            <a:r>
              <a:rPr lang="en-GB" sz="1200" dirty="0" smtClean="0">
                <a:solidFill>
                  <a:schemeClr val="bg1"/>
                </a:solidFill>
              </a:rPr>
              <a:t>light shading on the trace indicates fine </a:t>
            </a:r>
            <a:r>
              <a:rPr lang="en-GB" sz="1200" dirty="0">
                <a:solidFill>
                  <a:schemeClr val="bg1"/>
                </a:solidFill>
              </a:rPr>
              <a:t>sediment with no obvious bedforms present. A number of wakes can be seen on the trace where turbulence </a:t>
            </a:r>
            <a:r>
              <a:rPr lang="en-GB" sz="1200" dirty="0" smtClean="0">
                <a:solidFill>
                  <a:schemeClr val="bg1"/>
                </a:solidFill>
              </a:rPr>
              <a:t> has affected the data. </a:t>
            </a:r>
            <a:endParaRPr lang="en-GB" sz="1200" dirty="0">
              <a:solidFill>
                <a:schemeClr val="bg1"/>
              </a:solidFill>
            </a:endParaRPr>
          </a:p>
        </p:txBody>
      </p:sp>
      <p:cxnSp>
        <p:nvCxnSpPr>
          <p:cNvPr id="67" name="Straight Arrow Connector 66"/>
          <p:cNvCxnSpPr/>
          <p:nvPr/>
        </p:nvCxnSpPr>
        <p:spPr>
          <a:xfrm flipH="1">
            <a:off x="9038285" y="11629752"/>
            <a:ext cx="1691007" cy="144016"/>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0585276" y="11362337"/>
            <a:ext cx="3538298" cy="1015663"/>
          </a:xfrm>
          <a:prstGeom prst="rect">
            <a:avLst/>
          </a:prstGeom>
          <a:solidFill>
            <a:schemeClr val="tx2">
              <a:alpha val="70000"/>
            </a:schemeClr>
          </a:solidFill>
          <a:ln>
            <a:noFill/>
          </a:ln>
        </p:spPr>
        <p:txBody>
          <a:bodyPr wrap="square" rtlCol="0">
            <a:spAutoFit/>
          </a:bodyPr>
          <a:lstStyle/>
          <a:p>
            <a:r>
              <a:rPr lang="en-GB" sz="1200" dirty="0">
                <a:solidFill>
                  <a:schemeClr val="bg1"/>
                </a:solidFill>
              </a:rPr>
              <a:t>Zone 2: </a:t>
            </a:r>
            <a:r>
              <a:rPr lang="en-GB" sz="1200" dirty="0" smtClean="0">
                <a:solidFill>
                  <a:schemeClr val="bg1"/>
                </a:solidFill>
              </a:rPr>
              <a:t>An increase in depth is seen here from the trace. It also indicates </a:t>
            </a:r>
            <a:r>
              <a:rPr lang="en-GB" sz="1200" dirty="0">
                <a:solidFill>
                  <a:schemeClr val="bg1"/>
                </a:solidFill>
              </a:rPr>
              <a:t>the sediment is much finer, seen by the light shading levels due to the lower reflection levels. Small seaweed streaks can be seen as small dark dashes.</a:t>
            </a:r>
          </a:p>
        </p:txBody>
      </p:sp>
      <p:cxnSp>
        <p:nvCxnSpPr>
          <p:cNvPr id="70" name="Straight Arrow Connector 69"/>
          <p:cNvCxnSpPr/>
          <p:nvPr/>
        </p:nvCxnSpPr>
        <p:spPr>
          <a:xfrm flipH="1">
            <a:off x="6982337" y="12938963"/>
            <a:ext cx="3746955" cy="635005"/>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7992988" y="13816126"/>
            <a:ext cx="2736304" cy="1027168"/>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585276" y="14661440"/>
            <a:ext cx="3527310" cy="1200329"/>
          </a:xfrm>
          <a:prstGeom prst="rect">
            <a:avLst/>
          </a:prstGeom>
          <a:solidFill>
            <a:schemeClr val="tx2">
              <a:alpha val="70000"/>
            </a:schemeClr>
          </a:solidFill>
          <a:ln>
            <a:noFill/>
          </a:ln>
        </p:spPr>
        <p:txBody>
          <a:bodyPr wrap="square" rtlCol="0">
            <a:spAutoFit/>
          </a:bodyPr>
          <a:lstStyle/>
          <a:p>
            <a:r>
              <a:rPr lang="en-GB" sz="1200" dirty="0">
                <a:solidFill>
                  <a:schemeClr val="bg1"/>
                </a:solidFill>
              </a:rPr>
              <a:t>Zone 4: The smallest zone on the trace has been outlined due to its darker shading in comparison to zone 1 which encompasses it. </a:t>
            </a:r>
            <a:r>
              <a:rPr lang="en-GB" sz="1200" dirty="0" smtClean="0">
                <a:solidFill>
                  <a:schemeClr val="bg1"/>
                </a:solidFill>
              </a:rPr>
              <a:t>There </a:t>
            </a:r>
            <a:r>
              <a:rPr lang="en-GB" sz="1200" dirty="0">
                <a:solidFill>
                  <a:schemeClr val="bg1"/>
                </a:solidFill>
              </a:rPr>
              <a:t>was no video data </a:t>
            </a:r>
            <a:r>
              <a:rPr lang="en-GB" sz="1200" dirty="0" smtClean="0">
                <a:solidFill>
                  <a:schemeClr val="bg1"/>
                </a:solidFill>
              </a:rPr>
              <a:t>linked </a:t>
            </a:r>
            <a:r>
              <a:rPr lang="en-GB" sz="1200" dirty="0">
                <a:solidFill>
                  <a:schemeClr val="bg1"/>
                </a:solidFill>
              </a:rPr>
              <a:t>to the </a:t>
            </a:r>
            <a:r>
              <a:rPr lang="en-GB" sz="1200" dirty="0" smtClean="0">
                <a:solidFill>
                  <a:schemeClr val="bg1"/>
                </a:solidFill>
              </a:rPr>
              <a:t>zone, however the </a:t>
            </a:r>
            <a:r>
              <a:rPr lang="en-GB" sz="1200" dirty="0">
                <a:solidFill>
                  <a:schemeClr val="bg1"/>
                </a:solidFill>
              </a:rPr>
              <a:t>changes in shading are likely </a:t>
            </a:r>
            <a:r>
              <a:rPr lang="en-GB" sz="1200" dirty="0" smtClean="0">
                <a:solidFill>
                  <a:schemeClr val="bg1"/>
                </a:solidFill>
              </a:rPr>
              <a:t>to be due </a:t>
            </a:r>
            <a:r>
              <a:rPr lang="en-GB" sz="1200" dirty="0">
                <a:solidFill>
                  <a:schemeClr val="bg1"/>
                </a:solidFill>
              </a:rPr>
              <a:t>to more coarse sediment or possibly more scallop beds. </a:t>
            </a:r>
          </a:p>
        </p:txBody>
      </p:sp>
      <p:sp>
        <p:nvSpPr>
          <p:cNvPr id="43" name="TextBox 42"/>
          <p:cNvSpPr txBox="1"/>
          <p:nvPr/>
        </p:nvSpPr>
        <p:spPr>
          <a:xfrm>
            <a:off x="10585276" y="12893568"/>
            <a:ext cx="3527310" cy="1384995"/>
          </a:xfrm>
          <a:prstGeom prst="rect">
            <a:avLst/>
          </a:prstGeom>
          <a:solidFill>
            <a:schemeClr val="tx2">
              <a:alpha val="70000"/>
            </a:schemeClr>
          </a:solidFill>
          <a:ln>
            <a:noFill/>
          </a:ln>
        </p:spPr>
        <p:txBody>
          <a:bodyPr wrap="square" rtlCol="0">
            <a:spAutoFit/>
          </a:bodyPr>
          <a:lstStyle/>
          <a:p>
            <a:r>
              <a:rPr lang="en-GB" sz="1200" dirty="0">
                <a:solidFill>
                  <a:schemeClr val="bg1"/>
                </a:solidFill>
              </a:rPr>
              <a:t>Zone 3: </a:t>
            </a:r>
            <a:r>
              <a:rPr lang="en-GB" sz="1200" dirty="0" smtClean="0">
                <a:solidFill>
                  <a:schemeClr val="bg1"/>
                </a:solidFill>
              </a:rPr>
              <a:t>A </a:t>
            </a:r>
            <a:r>
              <a:rPr lang="en-GB" sz="1200" dirty="0">
                <a:solidFill>
                  <a:schemeClr val="bg1"/>
                </a:solidFill>
              </a:rPr>
              <a:t>clear channel is marked down the centre of the trace, </a:t>
            </a:r>
            <a:r>
              <a:rPr lang="en-GB" sz="1200" dirty="0" smtClean="0">
                <a:solidFill>
                  <a:schemeClr val="bg1"/>
                </a:solidFill>
              </a:rPr>
              <a:t>and with </a:t>
            </a:r>
            <a:r>
              <a:rPr lang="en-GB" sz="1200" dirty="0">
                <a:solidFill>
                  <a:schemeClr val="bg1"/>
                </a:solidFill>
              </a:rPr>
              <a:t>the use of admiralty charts it can be linked to a channel approaching Mylor harbour. The channel approaching the harbour has been dredged to 2.0m however </a:t>
            </a:r>
            <a:r>
              <a:rPr lang="en-GB" sz="1200" dirty="0" smtClean="0">
                <a:solidFill>
                  <a:schemeClr val="bg1"/>
                </a:solidFill>
              </a:rPr>
              <a:t>it extends </a:t>
            </a:r>
            <a:r>
              <a:rPr lang="en-GB" sz="1200" dirty="0">
                <a:solidFill>
                  <a:schemeClr val="bg1"/>
                </a:solidFill>
              </a:rPr>
              <a:t>approximately 900 meters from the harbour, most likely due to high boat traffic into the harbour. </a:t>
            </a:r>
          </a:p>
        </p:txBody>
      </p:sp>
      <p:sp>
        <p:nvSpPr>
          <p:cNvPr id="71" name="TextBox 70"/>
          <p:cNvSpPr txBox="1"/>
          <p:nvPr/>
        </p:nvSpPr>
        <p:spPr>
          <a:xfrm>
            <a:off x="8016577" y="6281569"/>
            <a:ext cx="2106824" cy="276999"/>
          </a:xfrm>
          <a:prstGeom prst="rect">
            <a:avLst/>
          </a:prstGeom>
          <a:noFill/>
        </p:spPr>
        <p:txBody>
          <a:bodyPr wrap="square" rtlCol="0">
            <a:spAutoFit/>
          </a:bodyPr>
          <a:lstStyle/>
          <a:p>
            <a:r>
              <a:rPr lang="en-GB" sz="1200" b="1" dirty="0" smtClean="0">
                <a:solidFill>
                  <a:srgbClr val="A50021"/>
                </a:solidFill>
              </a:rPr>
              <a:t>Satellite image of transects</a:t>
            </a:r>
            <a:endParaRPr lang="en-GB" sz="1200" b="1" dirty="0">
              <a:solidFill>
                <a:srgbClr val="A50021"/>
              </a:solidFill>
            </a:endParaRPr>
          </a:p>
        </p:txBody>
      </p:sp>
      <p:sp>
        <p:nvSpPr>
          <p:cNvPr id="77" name="TextBox 76"/>
          <p:cNvSpPr txBox="1"/>
          <p:nvPr/>
        </p:nvSpPr>
        <p:spPr>
          <a:xfrm>
            <a:off x="11665396" y="5137677"/>
            <a:ext cx="2605742" cy="276999"/>
          </a:xfrm>
          <a:prstGeom prst="rect">
            <a:avLst/>
          </a:prstGeom>
          <a:noFill/>
        </p:spPr>
        <p:txBody>
          <a:bodyPr wrap="square" rtlCol="0">
            <a:spAutoFit/>
          </a:bodyPr>
          <a:lstStyle/>
          <a:p>
            <a:r>
              <a:rPr lang="en-GB" sz="1200" b="1" dirty="0" smtClean="0">
                <a:solidFill>
                  <a:srgbClr val="A50021"/>
                </a:solidFill>
              </a:rPr>
              <a:t>Zoomed in Satellite image of transects</a:t>
            </a:r>
            <a:endParaRPr lang="en-GB" sz="1200" b="1" dirty="0">
              <a:solidFill>
                <a:srgbClr val="A50021"/>
              </a:solidFill>
            </a:endParaRPr>
          </a:p>
        </p:txBody>
      </p:sp>
      <p:sp>
        <p:nvSpPr>
          <p:cNvPr id="78" name="TextBox 77"/>
          <p:cNvSpPr txBox="1"/>
          <p:nvPr/>
        </p:nvSpPr>
        <p:spPr>
          <a:xfrm>
            <a:off x="13042104" y="9737760"/>
            <a:ext cx="1199413" cy="276999"/>
          </a:xfrm>
          <a:prstGeom prst="rect">
            <a:avLst/>
          </a:prstGeom>
          <a:noFill/>
        </p:spPr>
        <p:txBody>
          <a:bodyPr wrap="square" rtlCol="0">
            <a:spAutoFit/>
          </a:bodyPr>
          <a:lstStyle/>
          <a:p>
            <a:r>
              <a:rPr lang="en-GB" sz="1200" b="1" dirty="0" smtClean="0">
                <a:solidFill>
                  <a:srgbClr val="A50021"/>
                </a:solidFill>
              </a:rPr>
              <a:t>Side-scan trace</a:t>
            </a:r>
            <a:endParaRPr lang="en-GB" sz="1200" b="1" dirty="0">
              <a:solidFill>
                <a:srgbClr val="A50021"/>
              </a:solidFill>
            </a:endParaRPr>
          </a:p>
        </p:txBody>
      </p:sp>
      <p:sp>
        <p:nvSpPr>
          <p:cNvPr id="79" name="Rounded Rectangle 78"/>
          <p:cNvSpPr/>
          <p:nvPr/>
        </p:nvSpPr>
        <p:spPr>
          <a:xfrm>
            <a:off x="131006" y="16137542"/>
            <a:ext cx="2952328" cy="352318"/>
          </a:xfrm>
          <a:prstGeom prst="round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GB" sz="2600" dirty="0" smtClean="0"/>
              <a:t>Drop Camera Data</a:t>
            </a:r>
            <a:endParaRPr lang="en-GB" sz="2600" dirty="0"/>
          </a:p>
        </p:txBody>
      </p:sp>
      <p:sp>
        <p:nvSpPr>
          <p:cNvPr id="82" name="TextBox 81"/>
          <p:cNvSpPr txBox="1"/>
          <p:nvPr/>
        </p:nvSpPr>
        <p:spPr>
          <a:xfrm>
            <a:off x="10730374" y="16761638"/>
            <a:ext cx="3527310" cy="3318958"/>
          </a:xfrm>
          <a:prstGeom prst="rect">
            <a:avLst/>
          </a:prstGeom>
          <a:solidFill>
            <a:schemeClr val="tx2">
              <a:alpha val="70000"/>
            </a:schemeClr>
          </a:solidFill>
          <a:ln>
            <a:noFill/>
          </a:ln>
        </p:spPr>
        <p:txBody>
          <a:bodyPr wrap="square" lIns="144000" tIns="108000" rIns="108000" bIns="108000" rtlCol="0">
            <a:spAutoFit/>
          </a:bodyPr>
          <a:lstStyle/>
          <a:p>
            <a:r>
              <a:rPr lang="en-GB" sz="1550" dirty="0" smtClean="0">
                <a:solidFill>
                  <a:schemeClr val="bg1"/>
                </a:solidFill>
              </a:rPr>
              <a:t>We predicted that there would be higher density biota in the rocky shore areas so our second video transect was taken closer to the shore than the first. Our findings showed high density biota in </a:t>
            </a:r>
            <a:r>
              <a:rPr lang="en-GB" sz="1550" dirty="0" smtClean="0">
                <a:solidFill>
                  <a:schemeClr val="bg1"/>
                </a:solidFill>
              </a:rPr>
              <a:t>both of the </a:t>
            </a:r>
            <a:r>
              <a:rPr lang="en-GB" sz="1550" dirty="0" smtClean="0">
                <a:solidFill>
                  <a:schemeClr val="bg1"/>
                </a:solidFill>
              </a:rPr>
              <a:t>video </a:t>
            </a:r>
            <a:r>
              <a:rPr lang="en-GB" sz="1550" dirty="0" smtClean="0">
                <a:solidFill>
                  <a:schemeClr val="bg1"/>
                </a:solidFill>
              </a:rPr>
              <a:t>transects, </a:t>
            </a:r>
            <a:r>
              <a:rPr lang="en-GB" sz="1550" dirty="0" smtClean="0">
                <a:solidFill>
                  <a:schemeClr val="bg1"/>
                </a:solidFill>
              </a:rPr>
              <a:t>and on the sidescan trace lots of seaweed could be identified. </a:t>
            </a:r>
            <a:r>
              <a:rPr lang="en-GB" sz="1550" dirty="0" smtClean="0">
                <a:solidFill>
                  <a:schemeClr val="bg1"/>
                </a:solidFill>
              </a:rPr>
              <a:t>Furthermore, </a:t>
            </a:r>
            <a:r>
              <a:rPr lang="en-GB" sz="1550" dirty="0" smtClean="0">
                <a:solidFill>
                  <a:schemeClr val="bg1"/>
                </a:solidFill>
              </a:rPr>
              <a:t>the presence of very sensitive species </a:t>
            </a:r>
            <a:r>
              <a:rPr lang="en-GB" sz="1550" dirty="0" smtClean="0">
                <a:solidFill>
                  <a:schemeClr val="bg1"/>
                </a:solidFill>
              </a:rPr>
              <a:t>,such </a:t>
            </a:r>
            <a:r>
              <a:rPr lang="en-GB" sz="1550" dirty="0" smtClean="0">
                <a:solidFill>
                  <a:schemeClr val="bg1"/>
                </a:solidFill>
              </a:rPr>
              <a:t>as </a:t>
            </a:r>
            <a:r>
              <a:rPr lang="en-GB" sz="1550" dirty="0" err="1" smtClean="0">
                <a:solidFill>
                  <a:schemeClr val="bg1"/>
                </a:solidFill>
              </a:rPr>
              <a:t>Maerl</a:t>
            </a:r>
            <a:r>
              <a:rPr lang="en-GB" sz="1550" dirty="0" smtClean="0">
                <a:solidFill>
                  <a:schemeClr val="bg1"/>
                </a:solidFill>
              </a:rPr>
              <a:t>, was identified, and </a:t>
            </a:r>
            <a:r>
              <a:rPr lang="en-GB" sz="1550" dirty="0" smtClean="0">
                <a:solidFill>
                  <a:schemeClr val="bg1"/>
                </a:solidFill>
              </a:rPr>
              <a:t>it was decided that the dredging of the Fal estuary would have a strong negative effect on the overall biota, but particularly Maerl.</a:t>
            </a:r>
            <a:endParaRPr lang="en-GB" sz="1550" dirty="0">
              <a:solidFill>
                <a:schemeClr val="bg1"/>
              </a:solidFill>
            </a:endParaRPr>
          </a:p>
        </p:txBody>
      </p:sp>
      <p:sp>
        <p:nvSpPr>
          <p:cNvPr id="83" name="Rounded Rectangle 82"/>
          <p:cNvSpPr/>
          <p:nvPr/>
        </p:nvSpPr>
        <p:spPr>
          <a:xfrm>
            <a:off x="10729292" y="16322414"/>
            <a:ext cx="1757252" cy="370800"/>
          </a:xfrm>
          <a:prstGeom prst="round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GB" sz="2600" dirty="0" smtClean="0"/>
              <a:t>Conclusion</a:t>
            </a:r>
            <a:endParaRPr lang="en-GB" sz="2600" dirty="0"/>
          </a:p>
        </p:txBody>
      </p:sp>
      <p:cxnSp>
        <p:nvCxnSpPr>
          <p:cNvPr id="19" name="Straight Arrow Connector 18"/>
          <p:cNvCxnSpPr/>
          <p:nvPr/>
        </p:nvCxnSpPr>
        <p:spPr>
          <a:xfrm flipV="1">
            <a:off x="2889226" y="18686536"/>
            <a:ext cx="1550986" cy="21602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664396" y="19478624"/>
            <a:ext cx="1775816" cy="23882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8080321" y="19834988"/>
            <a:ext cx="1424835" cy="10801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281020" y="18293392"/>
            <a:ext cx="1224136" cy="75318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143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948</Words>
  <Application>Microsoft Office PowerPoint</Application>
  <PresentationFormat>Custom</PresentationFormat>
  <Paragraphs>118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58</cp:revision>
  <dcterms:created xsi:type="dcterms:W3CDTF">2012-07-02T16:46:06Z</dcterms:created>
  <dcterms:modified xsi:type="dcterms:W3CDTF">2012-07-04T13:21:42Z</dcterms:modified>
</cp:coreProperties>
</file>